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11" r:id="rId2"/>
    <p:sldMasterId id="2147483720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A8C84C-683F-43CD-98F4-FB6885F2C1C3}" v="20" dt="2022-02-01T09:31:09.0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492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Bloemers" userId="fe3832ff3b233e04" providerId="LiveId" clId="{3BA8C84C-683F-43CD-98F4-FB6885F2C1C3}"/>
    <pc:docChg chg="custSel modSld">
      <pc:chgData name="Paul Bloemers" userId="fe3832ff3b233e04" providerId="LiveId" clId="{3BA8C84C-683F-43CD-98F4-FB6885F2C1C3}" dt="2022-02-01T09:31:09.088" v="73" actId="20577"/>
      <pc:docMkLst>
        <pc:docMk/>
      </pc:docMkLst>
      <pc:sldChg chg="delSp modSp mod delAnim">
        <pc:chgData name="Paul Bloemers" userId="fe3832ff3b233e04" providerId="LiveId" clId="{3BA8C84C-683F-43CD-98F4-FB6885F2C1C3}" dt="2022-02-01T09:29:47.736" v="53" actId="1035"/>
        <pc:sldMkLst>
          <pc:docMk/>
          <pc:sldMk cId="3260462297" sldId="270"/>
        </pc:sldMkLst>
        <pc:spChg chg="del">
          <ac:chgData name="Paul Bloemers" userId="fe3832ff3b233e04" providerId="LiveId" clId="{3BA8C84C-683F-43CD-98F4-FB6885F2C1C3}" dt="2022-02-01T09:29:25.272" v="1" actId="478"/>
          <ac:spMkLst>
            <pc:docMk/>
            <pc:sldMk cId="3260462297" sldId="270"/>
            <ac:spMk id="105" creationId="{5B6ADBA2-59C6-49E8-A51D-D8FA732EED3E}"/>
          </ac:spMkLst>
        </pc:spChg>
        <pc:spChg chg="mod">
          <ac:chgData name="Paul Bloemers" userId="fe3832ff3b233e04" providerId="LiveId" clId="{3BA8C84C-683F-43CD-98F4-FB6885F2C1C3}" dt="2022-02-01T09:29:32.621" v="43" actId="1037"/>
          <ac:spMkLst>
            <pc:docMk/>
            <pc:sldMk cId="3260462297" sldId="270"/>
            <ac:spMk id="106" creationId="{6A057EBE-5BC1-481D-A562-68E304305AEA}"/>
          </ac:spMkLst>
        </pc:spChg>
        <pc:picChg chg="mod">
          <ac:chgData name="Paul Bloemers" userId="fe3832ff3b233e04" providerId="LiveId" clId="{3BA8C84C-683F-43CD-98F4-FB6885F2C1C3}" dt="2022-02-01T09:29:47.736" v="53" actId="1035"/>
          <ac:picMkLst>
            <pc:docMk/>
            <pc:sldMk cId="3260462297" sldId="270"/>
            <ac:picMk id="133" creationId="{48078F65-E49E-482A-B520-B883C7163B88}"/>
          </ac:picMkLst>
        </pc:picChg>
      </pc:sldChg>
      <pc:sldChg chg="modSp">
        <pc:chgData name="Paul Bloemers" userId="fe3832ff3b233e04" providerId="LiveId" clId="{3BA8C84C-683F-43CD-98F4-FB6885F2C1C3}" dt="2022-02-01T09:31:09.088" v="73" actId="20577"/>
        <pc:sldMkLst>
          <pc:docMk/>
          <pc:sldMk cId="1852199702" sldId="271"/>
        </pc:sldMkLst>
        <pc:spChg chg="mod">
          <ac:chgData name="Paul Bloemers" userId="fe3832ff3b233e04" providerId="LiveId" clId="{3BA8C84C-683F-43CD-98F4-FB6885F2C1C3}" dt="2022-02-01T09:31:09.088" v="73" actId="20577"/>
          <ac:spMkLst>
            <pc:docMk/>
            <pc:sldMk cId="1852199702" sldId="271"/>
            <ac:spMk id="3" creationId="{A4247F6C-C16E-4050-9E1D-E24F003B1EF6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_sync\Downloads\(11-12-21)_Bancaire_rente_op_consumptief_krediet_en_overige_leningen_aan_huishoudens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655725255835254E-2"/>
          <c:y val="0.19994997901764081"/>
          <c:w val="0.94739595516155417"/>
          <c:h val="0.72463239833934734"/>
        </c:manualLayout>
      </c:layout>
      <c:lineChart>
        <c:grouping val="standard"/>
        <c:varyColors val="0"/>
        <c:ser>
          <c:idx val="0"/>
          <c:order val="0"/>
          <c:tx>
            <c:strRef>
              <c:f>'(11-12-21)_Bancaire_rente_op_co'!$B$1</c:f>
              <c:strCache>
                <c:ptCount val="1"/>
                <c:pt idx="0">
                  <c:v>Consumptief krediet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c:spPr>
          <c:marker>
            <c:symbol val="none"/>
          </c:marker>
          <c:cat>
            <c:numRef>
              <c:f>'(11-12-21)_Bancaire_rente_op_co'!$A$2:$A$227</c:f>
              <c:numCache>
                <c:formatCode>mmm\-yy</c:formatCode>
                <c:ptCount val="226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>
                  <c:v>38749</c:v>
                </c:pt>
                <c:pt idx="38">
                  <c:v>38777</c:v>
                </c:pt>
                <c:pt idx="39">
                  <c:v>38808</c:v>
                </c:pt>
                <c:pt idx="40">
                  <c:v>38838</c:v>
                </c:pt>
                <c:pt idx="41">
                  <c:v>38869</c:v>
                </c:pt>
                <c:pt idx="42">
                  <c:v>38899</c:v>
                </c:pt>
                <c:pt idx="43">
                  <c:v>38930</c:v>
                </c:pt>
                <c:pt idx="44">
                  <c:v>38961</c:v>
                </c:pt>
                <c:pt idx="45">
                  <c:v>38991</c:v>
                </c:pt>
                <c:pt idx="46">
                  <c:v>39022</c:v>
                </c:pt>
                <c:pt idx="47">
                  <c:v>39052</c:v>
                </c:pt>
                <c:pt idx="48">
                  <c:v>39083</c:v>
                </c:pt>
                <c:pt idx="49">
                  <c:v>39114</c:v>
                </c:pt>
                <c:pt idx="50">
                  <c:v>39142</c:v>
                </c:pt>
                <c:pt idx="51">
                  <c:v>39173</c:v>
                </c:pt>
                <c:pt idx="52">
                  <c:v>39203</c:v>
                </c:pt>
                <c:pt idx="53">
                  <c:v>39234</c:v>
                </c:pt>
                <c:pt idx="54">
                  <c:v>39264</c:v>
                </c:pt>
                <c:pt idx="55">
                  <c:v>39295</c:v>
                </c:pt>
                <c:pt idx="56">
                  <c:v>39326</c:v>
                </c:pt>
                <c:pt idx="57">
                  <c:v>39356</c:v>
                </c:pt>
                <c:pt idx="58">
                  <c:v>39387</c:v>
                </c:pt>
                <c:pt idx="59">
                  <c:v>39417</c:v>
                </c:pt>
                <c:pt idx="60">
                  <c:v>39448</c:v>
                </c:pt>
                <c:pt idx="61">
                  <c:v>39479</c:v>
                </c:pt>
                <c:pt idx="62">
                  <c:v>39508</c:v>
                </c:pt>
                <c:pt idx="63">
                  <c:v>39539</c:v>
                </c:pt>
                <c:pt idx="64">
                  <c:v>39569</c:v>
                </c:pt>
                <c:pt idx="65">
                  <c:v>39600</c:v>
                </c:pt>
                <c:pt idx="66">
                  <c:v>39630</c:v>
                </c:pt>
                <c:pt idx="67">
                  <c:v>39661</c:v>
                </c:pt>
                <c:pt idx="68">
                  <c:v>39692</c:v>
                </c:pt>
                <c:pt idx="69">
                  <c:v>39722</c:v>
                </c:pt>
                <c:pt idx="70">
                  <c:v>39753</c:v>
                </c:pt>
                <c:pt idx="71">
                  <c:v>39783</c:v>
                </c:pt>
                <c:pt idx="72">
                  <c:v>39814</c:v>
                </c:pt>
                <c:pt idx="73">
                  <c:v>39845</c:v>
                </c:pt>
                <c:pt idx="74">
                  <c:v>39873</c:v>
                </c:pt>
                <c:pt idx="75">
                  <c:v>39904</c:v>
                </c:pt>
                <c:pt idx="76">
                  <c:v>39934</c:v>
                </c:pt>
                <c:pt idx="77">
                  <c:v>39965</c:v>
                </c:pt>
                <c:pt idx="78">
                  <c:v>39995</c:v>
                </c:pt>
                <c:pt idx="79">
                  <c:v>40026</c:v>
                </c:pt>
                <c:pt idx="80">
                  <c:v>40057</c:v>
                </c:pt>
                <c:pt idx="81">
                  <c:v>40087</c:v>
                </c:pt>
                <c:pt idx="82">
                  <c:v>40118</c:v>
                </c:pt>
                <c:pt idx="83">
                  <c:v>40148</c:v>
                </c:pt>
                <c:pt idx="84">
                  <c:v>40179</c:v>
                </c:pt>
                <c:pt idx="85">
                  <c:v>40210</c:v>
                </c:pt>
                <c:pt idx="86">
                  <c:v>40238</c:v>
                </c:pt>
                <c:pt idx="87">
                  <c:v>40269</c:v>
                </c:pt>
                <c:pt idx="88">
                  <c:v>40299</c:v>
                </c:pt>
                <c:pt idx="89">
                  <c:v>40330</c:v>
                </c:pt>
                <c:pt idx="90">
                  <c:v>40360</c:v>
                </c:pt>
                <c:pt idx="91">
                  <c:v>40391</c:v>
                </c:pt>
                <c:pt idx="92">
                  <c:v>40422</c:v>
                </c:pt>
                <c:pt idx="93">
                  <c:v>40452</c:v>
                </c:pt>
                <c:pt idx="94">
                  <c:v>40483</c:v>
                </c:pt>
                <c:pt idx="95">
                  <c:v>40513</c:v>
                </c:pt>
                <c:pt idx="96">
                  <c:v>40544</c:v>
                </c:pt>
                <c:pt idx="97">
                  <c:v>40575</c:v>
                </c:pt>
                <c:pt idx="98">
                  <c:v>40603</c:v>
                </c:pt>
                <c:pt idx="99">
                  <c:v>40634</c:v>
                </c:pt>
                <c:pt idx="100">
                  <c:v>40664</c:v>
                </c:pt>
                <c:pt idx="101">
                  <c:v>40695</c:v>
                </c:pt>
                <c:pt idx="102">
                  <c:v>40725</c:v>
                </c:pt>
                <c:pt idx="103">
                  <c:v>40756</c:v>
                </c:pt>
                <c:pt idx="104">
                  <c:v>40787</c:v>
                </c:pt>
                <c:pt idx="105">
                  <c:v>40817</c:v>
                </c:pt>
                <c:pt idx="106">
                  <c:v>40848</c:v>
                </c:pt>
                <c:pt idx="107">
                  <c:v>40878</c:v>
                </c:pt>
                <c:pt idx="108">
                  <c:v>40909</c:v>
                </c:pt>
                <c:pt idx="109">
                  <c:v>40940</c:v>
                </c:pt>
                <c:pt idx="110">
                  <c:v>40969</c:v>
                </c:pt>
                <c:pt idx="111">
                  <c:v>41000</c:v>
                </c:pt>
                <c:pt idx="112">
                  <c:v>41030</c:v>
                </c:pt>
                <c:pt idx="113">
                  <c:v>41061</c:v>
                </c:pt>
                <c:pt idx="114">
                  <c:v>41091</c:v>
                </c:pt>
                <c:pt idx="115">
                  <c:v>41122</c:v>
                </c:pt>
                <c:pt idx="116">
                  <c:v>41153</c:v>
                </c:pt>
                <c:pt idx="117">
                  <c:v>41183</c:v>
                </c:pt>
                <c:pt idx="118">
                  <c:v>41214</c:v>
                </c:pt>
                <c:pt idx="119">
                  <c:v>41244</c:v>
                </c:pt>
                <c:pt idx="120">
                  <c:v>41275</c:v>
                </c:pt>
                <c:pt idx="121">
                  <c:v>41306</c:v>
                </c:pt>
                <c:pt idx="122">
                  <c:v>41334</c:v>
                </c:pt>
                <c:pt idx="123">
                  <c:v>41365</c:v>
                </c:pt>
                <c:pt idx="124">
                  <c:v>41395</c:v>
                </c:pt>
                <c:pt idx="125">
                  <c:v>41426</c:v>
                </c:pt>
                <c:pt idx="126">
                  <c:v>41456</c:v>
                </c:pt>
                <c:pt idx="127">
                  <c:v>41487</c:v>
                </c:pt>
                <c:pt idx="128">
                  <c:v>41518</c:v>
                </c:pt>
                <c:pt idx="129">
                  <c:v>41548</c:v>
                </c:pt>
                <c:pt idx="130">
                  <c:v>41579</c:v>
                </c:pt>
                <c:pt idx="131">
                  <c:v>41609</c:v>
                </c:pt>
                <c:pt idx="132">
                  <c:v>41640</c:v>
                </c:pt>
                <c:pt idx="133">
                  <c:v>41671</c:v>
                </c:pt>
                <c:pt idx="134">
                  <c:v>41699</c:v>
                </c:pt>
                <c:pt idx="135">
                  <c:v>41730</c:v>
                </c:pt>
                <c:pt idx="136">
                  <c:v>41760</c:v>
                </c:pt>
                <c:pt idx="137">
                  <c:v>41791</c:v>
                </c:pt>
                <c:pt idx="138">
                  <c:v>41821</c:v>
                </c:pt>
                <c:pt idx="139">
                  <c:v>41852</c:v>
                </c:pt>
                <c:pt idx="140">
                  <c:v>41883</c:v>
                </c:pt>
                <c:pt idx="141">
                  <c:v>41913</c:v>
                </c:pt>
                <c:pt idx="142">
                  <c:v>41944</c:v>
                </c:pt>
                <c:pt idx="143">
                  <c:v>41974</c:v>
                </c:pt>
                <c:pt idx="144">
                  <c:v>42005</c:v>
                </c:pt>
                <c:pt idx="145">
                  <c:v>42036</c:v>
                </c:pt>
                <c:pt idx="146">
                  <c:v>42064</c:v>
                </c:pt>
                <c:pt idx="147">
                  <c:v>42095</c:v>
                </c:pt>
                <c:pt idx="148">
                  <c:v>42125</c:v>
                </c:pt>
                <c:pt idx="149">
                  <c:v>42156</c:v>
                </c:pt>
                <c:pt idx="150">
                  <c:v>42186</c:v>
                </c:pt>
                <c:pt idx="151">
                  <c:v>42217</c:v>
                </c:pt>
                <c:pt idx="152">
                  <c:v>42248</c:v>
                </c:pt>
                <c:pt idx="153">
                  <c:v>42278</c:v>
                </c:pt>
                <c:pt idx="154">
                  <c:v>42309</c:v>
                </c:pt>
                <c:pt idx="155">
                  <c:v>42339</c:v>
                </c:pt>
                <c:pt idx="156">
                  <c:v>42370</c:v>
                </c:pt>
                <c:pt idx="157">
                  <c:v>42401</c:v>
                </c:pt>
                <c:pt idx="158">
                  <c:v>42430</c:v>
                </c:pt>
                <c:pt idx="159">
                  <c:v>42461</c:v>
                </c:pt>
                <c:pt idx="160">
                  <c:v>42491</c:v>
                </c:pt>
                <c:pt idx="161">
                  <c:v>42522</c:v>
                </c:pt>
                <c:pt idx="162">
                  <c:v>42552</c:v>
                </c:pt>
                <c:pt idx="163">
                  <c:v>42583</c:v>
                </c:pt>
                <c:pt idx="164">
                  <c:v>42614</c:v>
                </c:pt>
                <c:pt idx="165">
                  <c:v>42644</c:v>
                </c:pt>
                <c:pt idx="166">
                  <c:v>42675</c:v>
                </c:pt>
                <c:pt idx="167">
                  <c:v>42705</c:v>
                </c:pt>
                <c:pt idx="168">
                  <c:v>42736</c:v>
                </c:pt>
                <c:pt idx="169">
                  <c:v>42767</c:v>
                </c:pt>
                <c:pt idx="170">
                  <c:v>42795</c:v>
                </c:pt>
                <c:pt idx="171">
                  <c:v>42826</c:v>
                </c:pt>
                <c:pt idx="172">
                  <c:v>42856</c:v>
                </c:pt>
                <c:pt idx="173">
                  <c:v>42887</c:v>
                </c:pt>
                <c:pt idx="174">
                  <c:v>42917</c:v>
                </c:pt>
                <c:pt idx="175">
                  <c:v>42948</c:v>
                </c:pt>
                <c:pt idx="176">
                  <c:v>42979</c:v>
                </c:pt>
                <c:pt idx="177">
                  <c:v>43009</c:v>
                </c:pt>
                <c:pt idx="178">
                  <c:v>43040</c:v>
                </c:pt>
                <c:pt idx="179">
                  <c:v>43070</c:v>
                </c:pt>
                <c:pt idx="180">
                  <c:v>43101</c:v>
                </c:pt>
                <c:pt idx="181">
                  <c:v>43132</c:v>
                </c:pt>
                <c:pt idx="182">
                  <c:v>43160</c:v>
                </c:pt>
                <c:pt idx="183">
                  <c:v>43191</c:v>
                </c:pt>
                <c:pt idx="184">
                  <c:v>43221</c:v>
                </c:pt>
                <c:pt idx="185">
                  <c:v>43252</c:v>
                </c:pt>
                <c:pt idx="186">
                  <c:v>43282</c:v>
                </c:pt>
                <c:pt idx="187">
                  <c:v>43313</c:v>
                </c:pt>
                <c:pt idx="188">
                  <c:v>43344</c:v>
                </c:pt>
                <c:pt idx="189">
                  <c:v>43374</c:v>
                </c:pt>
                <c:pt idx="190">
                  <c:v>43405</c:v>
                </c:pt>
                <c:pt idx="191">
                  <c:v>43435</c:v>
                </c:pt>
                <c:pt idx="192">
                  <c:v>43466</c:v>
                </c:pt>
                <c:pt idx="193">
                  <c:v>43497</c:v>
                </c:pt>
                <c:pt idx="194">
                  <c:v>43525</c:v>
                </c:pt>
                <c:pt idx="195">
                  <c:v>43556</c:v>
                </c:pt>
                <c:pt idx="196">
                  <c:v>43586</c:v>
                </c:pt>
                <c:pt idx="197">
                  <c:v>43617</c:v>
                </c:pt>
                <c:pt idx="198">
                  <c:v>43647</c:v>
                </c:pt>
                <c:pt idx="199">
                  <c:v>43678</c:v>
                </c:pt>
                <c:pt idx="200">
                  <c:v>43709</c:v>
                </c:pt>
                <c:pt idx="201">
                  <c:v>43739</c:v>
                </c:pt>
                <c:pt idx="202">
                  <c:v>43770</c:v>
                </c:pt>
                <c:pt idx="203">
                  <c:v>43800</c:v>
                </c:pt>
                <c:pt idx="204">
                  <c:v>43831</c:v>
                </c:pt>
                <c:pt idx="205">
                  <c:v>43862</c:v>
                </c:pt>
                <c:pt idx="206">
                  <c:v>43891</c:v>
                </c:pt>
                <c:pt idx="207">
                  <c:v>43922</c:v>
                </c:pt>
                <c:pt idx="208">
                  <c:v>43952</c:v>
                </c:pt>
                <c:pt idx="209">
                  <c:v>43983</c:v>
                </c:pt>
                <c:pt idx="210">
                  <c:v>44013</c:v>
                </c:pt>
                <c:pt idx="211">
                  <c:v>44044</c:v>
                </c:pt>
                <c:pt idx="212">
                  <c:v>44075</c:v>
                </c:pt>
                <c:pt idx="213">
                  <c:v>44105</c:v>
                </c:pt>
                <c:pt idx="214">
                  <c:v>44136</c:v>
                </c:pt>
                <c:pt idx="215">
                  <c:v>44166</c:v>
                </c:pt>
                <c:pt idx="216">
                  <c:v>44197</c:v>
                </c:pt>
                <c:pt idx="217">
                  <c:v>44228</c:v>
                </c:pt>
                <c:pt idx="218">
                  <c:v>44256</c:v>
                </c:pt>
                <c:pt idx="219">
                  <c:v>44287</c:v>
                </c:pt>
                <c:pt idx="220">
                  <c:v>44317</c:v>
                </c:pt>
                <c:pt idx="221">
                  <c:v>44348</c:v>
                </c:pt>
                <c:pt idx="222">
                  <c:v>44378</c:v>
                </c:pt>
                <c:pt idx="223">
                  <c:v>44409</c:v>
                </c:pt>
                <c:pt idx="224">
                  <c:v>44440</c:v>
                </c:pt>
                <c:pt idx="225">
                  <c:v>44470</c:v>
                </c:pt>
              </c:numCache>
            </c:numRef>
          </c:cat>
          <c:val>
            <c:numRef>
              <c:f>'(11-12-21)_Bancaire_rente_op_co'!$B$2:$B$227</c:f>
              <c:numCache>
                <c:formatCode>General</c:formatCode>
                <c:ptCount val="226"/>
                <c:pt idx="0">
                  <c:v>7.18</c:v>
                </c:pt>
                <c:pt idx="1">
                  <c:v>7.06</c:v>
                </c:pt>
                <c:pt idx="2">
                  <c:v>7.03</c:v>
                </c:pt>
                <c:pt idx="3">
                  <c:v>6.93</c:v>
                </c:pt>
                <c:pt idx="4">
                  <c:v>6.91</c:v>
                </c:pt>
                <c:pt idx="5">
                  <c:v>6.8</c:v>
                </c:pt>
                <c:pt idx="6">
                  <c:v>6.73</c:v>
                </c:pt>
                <c:pt idx="7">
                  <c:v>6.76</c:v>
                </c:pt>
                <c:pt idx="8">
                  <c:v>6.71</c:v>
                </c:pt>
                <c:pt idx="9">
                  <c:v>6.65</c:v>
                </c:pt>
                <c:pt idx="10">
                  <c:v>6.6</c:v>
                </c:pt>
                <c:pt idx="11">
                  <c:v>6.58</c:v>
                </c:pt>
                <c:pt idx="12">
                  <c:v>6.55</c:v>
                </c:pt>
                <c:pt idx="13">
                  <c:v>6.48</c:v>
                </c:pt>
                <c:pt idx="14">
                  <c:v>6.48</c:v>
                </c:pt>
                <c:pt idx="15">
                  <c:v>6.46</c:v>
                </c:pt>
                <c:pt idx="16">
                  <c:v>6.4</c:v>
                </c:pt>
                <c:pt idx="17">
                  <c:v>6.36</c:v>
                </c:pt>
                <c:pt idx="18">
                  <c:v>6.35</c:v>
                </c:pt>
                <c:pt idx="19">
                  <c:v>6.38</c:v>
                </c:pt>
                <c:pt idx="20">
                  <c:v>6.36</c:v>
                </c:pt>
                <c:pt idx="21">
                  <c:v>6.3</c:v>
                </c:pt>
                <c:pt idx="22">
                  <c:v>6.28</c:v>
                </c:pt>
                <c:pt idx="23">
                  <c:v>6.24</c:v>
                </c:pt>
                <c:pt idx="24">
                  <c:v>6.19</c:v>
                </c:pt>
                <c:pt idx="25">
                  <c:v>6.16</c:v>
                </c:pt>
                <c:pt idx="26">
                  <c:v>6.1</c:v>
                </c:pt>
                <c:pt idx="27">
                  <c:v>6.06</c:v>
                </c:pt>
                <c:pt idx="28">
                  <c:v>6.06</c:v>
                </c:pt>
                <c:pt idx="29">
                  <c:v>6.07</c:v>
                </c:pt>
                <c:pt idx="30">
                  <c:v>6.05</c:v>
                </c:pt>
                <c:pt idx="31">
                  <c:v>6.03</c:v>
                </c:pt>
                <c:pt idx="32">
                  <c:v>5.99</c:v>
                </c:pt>
                <c:pt idx="33">
                  <c:v>5.91</c:v>
                </c:pt>
                <c:pt idx="34">
                  <c:v>5.9</c:v>
                </c:pt>
                <c:pt idx="35">
                  <c:v>5.95</c:v>
                </c:pt>
                <c:pt idx="36">
                  <c:v>5.71</c:v>
                </c:pt>
                <c:pt idx="37">
                  <c:v>5.72</c:v>
                </c:pt>
                <c:pt idx="38">
                  <c:v>5.76</c:v>
                </c:pt>
                <c:pt idx="39">
                  <c:v>5.78</c:v>
                </c:pt>
                <c:pt idx="40">
                  <c:v>5.81</c:v>
                </c:pt>
                <c:pt idx="41">
                  <c:v>5.83</c:v>
                </c:pt>
                <c:pt idx="42">
                  <c:v>5.88</c:v>
                </c:pt>
                <c:pt idx="43">
                  <c:v>5.9</c:v>
                </c:pt>
                <c:pt idx="44">
                  <c:v>5.95</c:v>
                </c:pt>
                <c:pt idx="45">
                  <c:v>6.02</c:v>
                </c:pt>
                <c:pt idx="46">
                  <c:v>6.15</c:v>
                </c:pt>
                <c:pt idx="47">
                  <c:v>6.14</c:v>
                </c:pt>
                <c:pt idx="48">
                  <c:v>6.1</c:v>
                </c:pt>
                <c:pt idx="49">
                  <c:v>6.15</c:v>
                </c:pt>
                <c:pt idx="50">
                  <c:v>6.22</c:v>
                </c:pt>
                <c:pt idx="51">
                  <c:v>6.28</c:v>
                </c:pt>
                <c:pt idx="52">
                  <c:v>6.24</c:v>
                </c:pt>
                <c:pt idx="53">
                  <c:v>6.29</c:v>
                </c:pt>
                <c:pt idx="54">
                  <c:v>6.31</c:v>
                </c:pt>
                <c:pt idx="55">
                  <c:v>6.39</c:v>
                </c:pt>
                <c:pt idx="56">
                  <c:v>6.51</c:v>
                </c:pt>
                <c:pt idx="57">
                  <c:v>6.45</c:v>
                </c:pt>
                <c:pt idx="58">
                  <c:v>6.37</c:v>
                </c:pt>
                <c:pt idx="59">
                  <c:v>6.45</c:v>
                </c:pt>
                <c:pt idx="60">
                  <c:v>6.38</c:v>
                </c:pt>
                <c:pt idx="61">
                  <c:v>6.37</c:v>
                </c:pt>
                <c:pt idx="62">
                  <c:v>6.38</c:v>
                </c:pt>
                <c:pt idx="63">
                  <c:v>6.39</c:v>
                </c:pt>
                <c:pt idx="64">
                  <c:v>6.41</c:v>
                </c:pt>
                <c:pt idx="65">
                  <c:v>6.38</c:v>
                </c:pt>
                <c:pt idx="66">
                  <c:v>6.64</c:v>
                </c:pt>
                <c:pt idx="67">
                  <c:v>6.69</c:v>
                </c:pt>
                <c:pt idx="68">
                  <c:v>6.83</c:v>
                </c:pt>
                <c:pt idx="69">
                  <c:v>6.88</c:v>
                </c:pt>
                <c:pt idx="70">
                  <c:v>6.77</c:v>
                </c:pt>
                <c:pt idx="71">
                  <c:v>6.54</c:v>
                </c:pt>
                <c:pt idx="72">
                  <c:v>6.23</c:v>
                </c:pt>
                <c:pt idx="73">
                  <c:v>6.12</c:v>
                </c:pt>
                <c:pt idx="74">
                  <c:v>6.04</c:v>
                </c:pt>
                <c:pt idx="75">
                  <c:v>5.9</c:v>
                </c:pt>
                <c:pt idx="76">
                  <c:v>5.79</c:v>
                </c:pt>
                <c:pt idx="77">
                  <c:v>5.76</c:v>
                </c:pt>
                <c:pt idx="78">
                  <c:v>5.6</c:v>
                </c:pt>
                <c:pt idx="79">
                  <c:v>5.57</c:v>
                </c:pt>
                <c:pt idx="80">
                  <c:v>5.6</c:v>
                </c:pt>
                <c:pt idx="81">
                  <c:v>5.55</c:v>
                </c:pt>
                <c:pt idx="82">
                  <c:v>5.55</c:v>
                </c:pt>
                <c:pt idx="83">
                  <c:v>5.49</c:v>
                </c:pt>
                <c:pt idx="84">
                  <c:v>5.43</c:v>
                </c:pt>
                <c:pt idx="85">
                  <c:v>5.44</c:v>
                </c:pt>
                <c:pt idx="86">
                  <c:v>5.45</c:v>
                </c:pt>
                <c:pt idx="87">
                  <c:v>5.4</c:v>
                </c:pt>
                <c:pt idx="88">
                  <c:v>5.38</c:v>
                </c:pt>
                <c:pt idx="89">
                  <c:v>5.28</c:v>
                </c:pt>
                <c:pt idx="90">
                  <c:v>5.22</c:v>
                </c:pt>
                <c:pt idx="91">
                  <c:v>5.22</c:v>
                </c:pt>
                <c:pt idx="92">
                  <c:v>5.24</c:v>
                </c:pt>
                <c:pt idx="93">
                  <c:v>5.25</c:v>
                </c:pt>
                <c:pt idx="94">
                  <c:v>5.27</c:v>
                </c:pt>
                <c:pt idx="95">
                  <c:v>5.24</c:v>
                </c:pt>
                <c:pt idx="96">
                  <c:v>5.23</c:v>
                </c:pt>
                <c:pt idx="97">
                  <c:v>5.23</c:v>
                </c:pt>
                <c:pt idx="98">
                  <c:v>5.34</c:v>
                </c:pt>
                <c:pt idx="99">
                  <c:v>5.35</c:v>
                </c:pt>
                <c:pt idx="100">
                  <c:v>5.34</c:v>
                </c:pt>
                <c:pt idx="101">
                  <c:v>5.34</c:v>
                </c:pt>
                <c:pt idx="102">
                  <c:v>5.47</c:v>
                </c:pt>
                <c:pt idx="103">
                  <c:v>5.5</c:v>
                </c:pt>
                <c:pt idx="104">
                  <c:v>5.53</c:v>
                </c:pt>
                <c:pt idx="105">
                  <c:v>5.52</c:v>
                </c:pt>
                <c:pt idx="106">
                  <c:v>5.57</c:v>
                </c:pt>
                <c:pt idx="107">
                  <c:v>5.54</c:v>
                </c:pt>
                <c:pt idx="108">
                  <c:v>5.5</c:v>
                </c:pt>
                <c:pt idx="109">
                  <c:v>5.46</c:v>
                </c:pt>
                <c:pt idx="110">
                  <c:v>5.45</c:v>
                </c:pt>
                <c:pt idx="111">
                  <c:v>5.37</c:v>
                </c:pt>
                <c:pt idx="112">
                  <c:v>5.34</c:v>
                </c:pt>
                <c:pt idx="113">
                  <c:v>5.29</c:v>
                </c:pt>
                <c:pt idx="114">
                  <c:v>5.22</c:v>
                </c:pt>
                <c:pt idx="115">
                  <c:v>5.16</c:v>
                </c:pt>
                <c:pt idx="116">
                  <c:v>5.2</c:v>
                </c:pt>
                <c:pt idx="117">
                  <c:v>5.18</c:v>
                </c:pt>
                <c:pt idx="118">
                  <c:v>5.18</c:v>
                </c:pt>
                <c:pt idx="119">
                  <c:v>5.14</c:v>
                </c:pt>
                <c:pt idx="120">
                  <c:v>5.17</c:v>
                </c:pt>
                <c:pt idx="121">
                  <c:v>5.15</c:v>
                </c:pt>
                <c:pt idx="122">
                  <c:v>5.14</c:v>
                </c:pt>
                <c:pt idx="123">
                  <c:v>5.04</c:v>
                </c:pt>
                <c:pt idx="124">
                  <c:v>5.01</c:v>
                </c:pt>
                <c:pt idx="125">
                  <c:v>4.97</c:v>
                </c:pt>
                <c:pt idx="126">
                  <c:v>4.95</c:v>
                </c:pt>
                <c:pt idx="127">
                  <c:v>4.97</c:v>
                </c:pt>
                <c:pt idx="128">
                  <c:v>4.96</c:v>
                </c:pt>
                <c:pt idx="129">
                  <c:v>4.99</c:v>
                </c:pt>
                <c:pt idx="130">
                  <c:v>4.97</c:v>
                </c:pt>
                <c:pt idx="131">
                  <c:v>4.9400000000000004</c:v>
                </c:pt>
                <c:pt idx="132">
                  <c:v>4.96</c:v>
                </c:pt>
                <c:pt idx="133">
                  <c:v>4.9400000000000004</c:v>
                </c:pt>
                <c:pt idx="134">
                  <c:v>4.95</c:v>
                </c:pt>
                <c:pt idx="135">
                  <c:v>4.99</c:v>
                </c:pt>
                <c:pt idx="136">
                  <c:v>4.95</c:v>
                </c:pt>
                <c:pt idx="137">
                  <c:v>4.9000000000000004</c:v>
                </c:pt>
                <c:pt idx="138">
                  <c:v>4.8899999999999997</c:v>
                </c:pt>
                <c:pt idx="139">
                  <c:v>4.88</c:v>
                </c:pt>
                <c:pt idx="140">
                  <c:v>4.91</c:v>
                </c:pt>
                <c:pt idx="141">
                  <c:v>4.91</c:v>
                </c:pt>
                <c:pt idx="142">
                  <c:v>4.9000000000000004</c:v>
                </c:pt>
                <c:pt idx="143">
                  <c:v>4.88</c:v>
                </c:pt>
                <c:pt idx="144">
                  <c:v>4.8899999999999997</c:v>
                </c:pt>
                <c:pt idx="145">
                  <c:v>4.84</c:v>
                </c:pt>
                <c:pt idx="146">
                  <c:v>4.87</c:v>
                </c:pt>
                <c:pt idx="147">
                  <c:v>4.8499999999999996</c:v>
                </c:pt>
                <c:pt idx="148">
                  <c:v>4.7699999999999996</c:v>
                </c:pt>
                <c:pt idx="149">
                  <c:v>4.72</c:v>
                </c:pt>
                <c:pt idx="150">
                  <c:v>4.74</c:v>
                </c:pt>
                <c:pt idx="151">
                  <c:v>4.7699999999999996</c:v>
                </c:pt>
                <c:pt idx="152">
                  <c:v>4.72</c:v>
                </c:pt>
                <c:pt idx="153">
                  <c:v>4.7</c:v>
                </c:pt>
                <c:pt idx="154">
                  <c:v>4.71</c:v>
                </c:pt>
                <c:pt idx="155">
                  <c:v>4.67</c:v>
                </c:pt>
                <c:pt idx="156">
                  <c:v>4.63</c:v>
                </c:pt>
                <c:pt idx="157">
                  <c:v>4.6100000000000003</c:v>
                </c:pt>
                <c:pt idx="158">
                  <c:v>4.5999999999999996</c:v>
                </c:pt>
                <c:pt idx="159">
                  <c:v>4.5599999999999996</c:v>
                </c:pt>
                <c:pt idx="160">
                  <c:v>4.51</c:v>
                </c:pt>
                <c:pt idx="161">
                  <c:v>4.43</c:v>
                </c:pt>
                <c:pt idx="162">
                  <c:v>4.41</c:v>
                </c:pt>
                <c:pt idx="163">
                  <c:v>4.42</c:v>
                </c:pt>
                <c:pt idx="164">
                  <c:v>4.43</c:v>
                </c:pt>
                <c:pt idx="165">
                  <c:v>4.43</c:v>
                </c:pt>
                <c:pt idx="166">
                  <c:v>4.34</c:v>
                </c:pt>
                <c:pt idx="167">
                  <c:v>4.3600000000000003</c:v>
                </c:pt>
                <c:pt idx="168">
                  <c:v>4.3099999999999996</c:v>
                </c:pt>
                <c:pt idx="169">
                  <c:v>4.2300000000000004</c:v>
                </c:pt>
                <c:pt idx="170">
                  <c:v>4.28</c:v>
                </c:pt>
                <c:pt idx="171">
                  <c:v>4.25</c:v>
                </c:pt>
                <c:pt idx="172">
                  <c:v>4.22</c:v>
                </c:pt>
                <c:pt idx="173">
                  <c:v>4.17</c:v>
                </c:pt>
                <c:pt idx="174">
                  <c:v>4.2300000000000004</c:v>
                </c:pt>
                <c:pt idx="175">
                  <c:v>4.25</c:v>
                </c:pt>
                <c:pt idx="176">
                  <c:v>4.22</c:v>
                </c:pt>
                <c:pt idx="177">
                  <c:v>4.24</c:v>
                </c:pt>
                <c:pt idx="178">
                  <c:v>4.2</c:v>
                </c:pt>
                <c:pt idx="179">
                  <c:v>4.1500000000000004</c:v>
                </c:pt>
                <c:pt idx="180">
                  <c:v>4.13</c:v>
                </c:pt>
                <c:pt idx="181">
                  <c:v>4.0999999999999996</c:v>
                </c:pt>
                <c:pt idx="182">
                  <c:v>4.0999999999999996</c:v>
                </c:pt>
                <c:pt idx="183">
                  <c:v>4.08</c:v>
                </c:pt>
                <c:pt idx="184">
                  <c:v>4.0199999999999996</c:v>
                </c:pt>
                <c:pt idx="185">
                  <c:v>3.99</c:v>
                </c:pt>
                <c:pt idx="186">
                  <c:v>3.95</c:v>
                </c:pt>
                <c:pt idx="187">
                  <c:v>3.94</c:v>
                </c:pt>
                <c:pt idx="188">
                  <c:v>3.93</c:v>
                </c:pt>
                <c:pt idx="189">
                  <c:v>3.85</c:v>
                </c:pt>
                <c:pt idx="190">
                  <c:v>3.86</c:v>
                </c:pt>
                <c:pt idx="191">
                  <c:v>3.89</c:v>
                </c:pt>
                <c:pt idx="192">
                  <c:v>3.88</c:v>
                </c:pt>
                <c:pt idx="193">
                  <c:v>3.88</c:v>
                </c:pt>
                <c:pt idx="194">
                  <c:v>3.85</c:v>
                </c:pt>
                <c:pt idx="195">
                  <c:v>3.85</c:v>
                </c:pt>
                <c:pt idx="196">
                  <c:v>3.8</c:v>
                </c:pt>
                <c:pt idx="197">
                  <c:v>3.77</c:v>
                </c:pt>
                <c:pt idx="198">
                  <c:v>3.76</c:v>
                </c:pt>
                <c:pt idx="199">
                  <c:v>3.78</c:v>
                </c:pt>
                <c:pt idx="200">
                  <c:v>3.78</c:v>
                </c:pt>
                <c:pt idx="201">
                  <c:v>3.76</c:v>
                </c:pt>
                <c:pt idx="202">
                  <c:v>3.75</c:v>
                </c:pt>
                <c:pt idx="203">
                  <c:v>3.72</c:v>
                </c:pt>
                <c:pt idx="204">
                  <c:v>3.7</c:v>
                </c:pt>
                <c:pt idx="205">
                  <c:v>3.68</c:v>
                </c:pt>
                <c:pt idx="206">
                  <c:v>3.67</c:v>
                </c:pt>
                <c:pt idx="207">
                  <c:v>3.6</c:v>
                </c:pt>
                <c:pt idx="208">
                  <c:v>3.52</c:v>
                </c:pt>
                <c:pt idx="209">
                  <c:v>3.53</c:v>
                </c:pt>
                <c:pt idx="210">
                  <c:v>3.47</c:v>
                </c:pt>
                <c:pt idx="211">
                  <c:v>3.46</c:v>
                </c:pt>
                <c:pt idx="212">
                  <c:v>3.44</c:v>
                </c:pt>
                <c:pt idx="213">
                  <c:v>3.4</c:v>
                </c:pt>
                <c:pt idx="214">
                  <c:v>3.34</c:v>
                </c:pt>
                <c:pt idx="215">
                  <c:v>3.31</c:v>
                </c:pt>
                <c:pt idx="216">
                  <c:v>3.3</c:v>
                </c:pt>
                <c:pt idx="217">
                  <c:v>3.28</c:v>
                </c:pt>
                <c:pt idx="218">
                  <c:v>3.14</c:v>
                </c:pt>
                <c:pt idx="219">
                  <c:v>3.06</c:v>
                </c:pt>
                <c:pt idx="220">
                  <c:v>3.02</c:v>
                </c:pt>
                <c:pt idx="221">
                  <c:v>2.94</c:v>
                </c:pt>
                <c:pt idx="222">
                  <c:v>2.82</c:v>
                </c:pt>
                <c:pt idx="223">
                  <c:v>2.81</c:v>
                </c:pt>
                <c:pt idx="224">
                  <c:v>2.86</c:v>
                </c:pt>
                <c:pt idx="225">
                  <c:v>2.87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0A-40A6-BB35-CF2DB9827E63}"/>
            </c:ext>
          </c:extLst>
        </c:ser>
        <c:ser>
          <c:idx val="1"/>
          <c:order val="1"/>
          <c:tx>
            <c:strRef>
              <c:f>'(11-12-21)_Bancaire_rente_op_co'!$C$1</c:f>
              <c:strCache>
                <c:ptCount val="1"/>
                <c:pt idx="0">
                  <c:v>Spaargeld</c:v>
                </c:pt>
              </c:strCache>
            </c:strRef>
          </c:tx>
          <c:spPr>
            <a:ln w="28575" cap="rnd">
              <a:solidFill>
                <a:srgbClr val="258812"/>
              </a:solidFill>
              <a:round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c:spPr>
          <c:marker>
            <c:symbol val="none"/>
          </c:marker>
          <c:cat>
            <c:numRef>
              <c:f>'(11-12-21)_Bancaire_rente_op_co'!$A$2:$A$227</c:f>
              <c:numCache>
                <c:formatCode>mmm\-yy</c:formatCode>
                <c:ptCount val="226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>
                  <c:v>38749</c:v>
                </c:pt>
                <c:pt idx="38">
                  <c:v>38777</c:v>
                </c:pt>
                <c:pt idx="39">
                  <c:v>38808</c:v>
                </c:pt>
                <c:pt idx="40">
                  <c:v>38838</c:v>
                </c:pt>
                <c:pt idx="41">
                  <c:v>38869</c:v>
                </c:pt>
                <c:pt idx="42">
                  <c:v>38899</c:v>
                </c:pt>
                <c:pt idx="43">
                  <c:v>38930</c:v>
                </c:pt>
                <c:pt idx="44">
                  <c:v>38961</c:v>
                </c:pt>
                <c:pt idx="45">
                  <c:v>38991</c:v>
                </c:pt>
                <c:pt idx="46">
                  <c:v>39022</c:v>
                </c:pt>
                <c:pt idx="47">
                  <c:v>39052</c:v>
                </c:pt>
                <c:pt idx="48">
                  <c:v>39083</c:v>
                </c:pt>
                <c:pt idx="49">
                  <c:v>39114</c:v>
                </c:pt>
                <c:pt idx="50">
                  <c:v>39142</c:v>
                </c:pt>
                <c:pt idx="51">
                  <c:v>39173</c:v>
                </c:pt>
                <c:pt idx="52">
                  <c:v>39203</c:v>
                </c:pt>
                <c:pt idx="53">
                  <c:v>39234</c:v>
                </c:pt>
                <c:pt idx="54">
                  <c:v>39264</c:v>
                </c:pt>
                <c:pt idx="55">
                  <c:v>39295</c:v>
                </c:pt>
                <c:pt idx="56">
                  <c:v>39326</c:v>
                </c:pt>
                <c:pt idx="57">
                  <c:v>39356</c:v>
                </c:pt>
                <c:pt idx="58">
                  <c:v>39387</c:v>
                </c:pt>
                <c:pt idx="59">
                  <c:v>39417</c:v>
                </c:pt>
                <c:pt idx="60">
                  <c:v>39448</c:v>
                </c:pt>
                <c:pt idx="61">
                  <c:v>39479</c:v>
                </c:pt>
                <c:pt idx="62">
                  <c:v>39508</c:v>
                </c:pt>
                <c:pt idx="63">
                  <c:v>39539</c:v>
                </c:pt>
                <c:pt idx="64">
                  <c:v>39569</c:v>
                </c:pt>
                <c:pt idx="65">
                  <c:v>39600</c:v>
                </c:pt>
                <c:pt idx="66">
                  <c:v>39630</c:v>
                </c:pt>
                <c:pt idx="67">
                  <c:v>39661</c:v>
                </c:pt>
                <c:pt idx="68">
                  <c:v>39692</c:v>
                </c:pt>
                <c:pt idx="69">
                  <c:v>39722</c:v>
                </c:pt>
                <c:pt idx="70">
                  <c:v>39753</c:v>
                </c:pt>
                <c:pt idx="71">
                  <c:v>39783</c:v>
                </c:pt>
                <c:pt idx="72">
                  <c:v>39814</c:v>
                </c:pt>
                <c:pt idx="73">
                  <c:v>39845</c:v>
                </c:pt>
                <c:pt idx="74">
                  <c:v>39873</c:v>
                </c:pt>
                <c:pt idx="75">
                  <c:v>39904</c:v>
                </c:pt>
                <c:pt idx="76">
                  <c:v>39934</c:v>
                </c:pt>
                <c:pt idx="77">
                  <c:v>39965</c:v>
                </c:pt>
                <c:pt idx="78">
                  <c:v>39995</c:v>
                </c:pt>
                <c:pt idx="79">
                  <c:v>40026</c:v>
                </c:pt>
                <c:pt idx="80">
                  <c:v>40057</c:v>
                </c:pt>
                <c:pt idx="81">
                  <c:v>40087</c:v>
                </c:pt>
                <c:pt idx="82">
                  <c:v>40118</c:v>
                </c:pt>
                <c:pt idx="83">
                  <c:v>40148</c:v>
                </c:pt>
                <c:pt idx="84">
                  <c:v>40179</c:v>
                </c:pt>
                <c:pt idx="85">
                  <c:v>40210</c:v>
                </c:pt>
                <c:pt idx="86">
                  <c:v>40238</c:v>
                </c:pt>
                <c:pt idx="87">
                  <c:v>40269</c:v>
                </c:pt>
                <c:pt idx="88">
                  <c:v>40299</c:v>
                </c:pt>
                <c:pt idx="89">
                  <c:v>40330</c:v>
                </c:pt>
                <c:pt idx="90">
                  <c:v>40360</c:v>
                </c:pt>
                <c:pt idx="91">
                  <c:v>40391</c:v>
                </c:pt>
                <c:pt idx="92">
                  <c:v>40422</c:v>
                </c:pt>
                <c:pt idx="93">
                  <c:v>40452</c:v>
                </c:pt>
                <c:pt idx="94">
                  <c:v>40483</c:v>
                </c:pt>
                <c:pt idx="95">
                  <c:v>40513</c:v>
                </c:pt>
                <c:pt idx="96">
                  <c:v>40544</c:v>
                </c:pt>
                <c:pt idx="97">
                  <c:v>40575</c:v>
                </c:pt>
                <c:pt idx="98">
                  <c:v>40603</c:v>
                </c:pt>
                <c:pt idx="99">
                  <c:v>40634</c:v>
                </c:pt>
                <c:pt idx="100">
                  <c:v>40664</c:v>
                </c:pt>
                <c:pt idx="101">
                  <c:v>40695</c:v>
                </c:pt>
                <c:pt idx="102">
                  <c:v>40725</c:v>
                </c:pt>
                <c:pt idx="103">
                  <c:v>40756</c:v>
                </c:pt>
                <c:pt idx="104">
                  <c:v>40787</c:v>
                </c:pt>
                <c:pt idx="105">
                  <c:v>40817</c:v>
                </c:pt>
                <c:pt idx="106">
                  <c:v>40848</c:v>
                </c:pt>
                <c:pt idx="107">
                  <c:v>40878</c:v>
                </c:pt>
                <c:pt idx="108">
                  <c:v>40909</c:v>
                </c:pt>
                <c:pt idx="109">
                  <c:v>40940</c:v>
                </c:pt>
                <c:pt idx="110">
                  <c:v>40969</c:v>
                </c:pt>
                <c:pt idx="111">
                  <c:v>41000</c:v>
                </c:pt>
                <c:pt idx="112">
                  <c:v>41030</c:v>
                </c:pt>
                <c:pt idx="113">
                  <c:v>41061</c:v>
                </c:pt>
                <c:pt idx="114">
                  <c:v>41091</c:v>
                </c:pt>
                <c:pt idx="115">
                  <c:v>41122</c:v>
                </c:pt>
                <c:pt idx="116">
                  <c:v>41153</c:v>
                </c:pt>
                <c:pt idx="117">
                  <c:v>41183</c:v>
                </c:pt>
                <c:pt idx="118">
                  <c:v>41214</c:v>
                </c:pt>
                <c:pt idx="119">
                  <c:v>41244</c:v>
                </c:pt>
                <c:pt idx="120">
                  <c:v>41275</c:v>
                </c:pt>
                <c:pt idx="121">
                  <c:v>41306</c:v>
                </c:pt>
                <c:pt idx="122">
                  <c:v>41334</c:v>
                </c:pt>
                <c:pt idx="123">
                  <c:v>41365</c:v>
                </c:pt>
                <c:pt idx="124">
                  <c:v>41395</c:v>
                </c:pt>
                <c:pt idx="125">
                  <c:v>41426</c:v>
                </c:pt>
                <c:pt idx="126">
                  <c:v>41456</c:v>
                </c:pt>
                <c:pt idx="127">
                  <c:v>41487</c:v>
                </c:pt>
                <c:pt idx="128">
                  <c:v>41518</c:v>
                </c:pt>
                <c:pt idx="129">
                  <c:v>41548</c:v>
                </c:pt>
                <c:pt idx="130">
                  <c:v>41579</c:v>
                </c:pt>
                <c:pt idx="131">
                  <c:v>41609</c:v>
                </c:pt>
                <c:pt idx="132">
                  <c:v>41640</c:v>
                </c:pt>
                <c:pt idx="133">
                  <c:v>41671</c:v>
                </c:pt>
                <c:pt idx="134">
                  <c:v>41699</c:v>
                </c:pt>
                <c:pt idx="135">
                  <c:v>41730</c:v>
                </c:pt>
                <c:pt idx="136">
                  <c:v>41760</c:v>
                </c:pt>
                <c:pt idx="137">
                  <c:v>41791</c:v>
                </c:pt>
                <c:pt idx="138">
                  <c:v>41821</c:v>
                </c:pt>
                <c:pt idx="139">
                  <c:v>41852</c:v>
                </c:pt>
                <c:pt idx="140">
                  <c:v>41883</c:v>
                </c:pt>
                <c:pt idx="141">
                  <c:v>41913</c:v>
                </c:pt>
                <c:pt idx="142">
                  <c:v>41944</c:v>
                </c:pt>
                <c:pt idx="143">
                  <c:v>41974</c:v>
                </c:pt>
                <c:pt idx="144">
                  <c:v>42005</c:v>
                </c:pt>
                <c:pt idx="145">
                  <c:v>42036</c:v>
                </c:pt>
                <c:pt idx="146">
                  <c:v>42064</c:v>
                </c:pt>
                <c:pt idx="147">
                  <c:v>42095</c:v>
                </c:pt>
                <c:pt idx="148">
                  <c:v>42125</c:v>
                </c:pt>
                <c:pt idx="149">
                  <c:v>42156</c:v>
                </c:pt>
                <c:pt idx="150">
                  <c:v>42186</c:v>
                </c:pt>
                <c:pt idx="151">
                  <c:v>42217</c:v>
                </c:pt>
                <c:pt idx="152">
                  <c:v>42248</c:v>
                </c:pt>
                <c:pt idx="153">
                  <c:v>42278</c:v>
                </c:pt>
                <c:pt idx="154">
                  <c:v>42309</c:v>
                </c:pt>
                <c:pt idx="155">
                  <c:v>42339</c:v>
                </c:pt>
                <c:pt idx="156">
                  <c:v>42370</c:v>
                </c:pt>
                <c:pt idx="157">
                  <c:v>42401</c:v>
                </c:pt>
                <c:pt idx="158">
                  <c:v>42430</c:v>
                </c:pt>
                <c:pt idx="159">
                  <c:v>42461</c:v>
                </c:pt>
                <c:pt idx="160">
                  <c:v>42491</c:v>
                </c:pt>
                <c:pt idx="161">
                  <c:v>42522</c:v>
                </c:pt>
                <c:pt idx="162">
                  <c:v>42552</c:v>
                </c:pt>
                <c:pt idx="163">
                  <c:v>42583</c:v>
                </c:pt>
                <c:pt idx="164">
                  <c:v>42614</c:v>
                </c:pt>
                <c:pt idx="165">
                  <c:v>42644</c:v>
                </c:pt>
                <c:pt idx="166">
                  <c:v>42675</c:v>
                </c:pt>
                <c:pt idx="167">
                  <c:v>42705</c:v>
                </c:pt>
                <c:pt idx="168">
                  <c:v>42736</c:v>
                </c:pt>
                <c:pt idx="169">
                  <c:v>42767</c:v>
                </c:pt>
                <c:pt idx="170">
                  <c:v>42795</c:v>
                </c:pt>
                <c:pt idx="171">
                  <c:v>42826</c:v>
                </c:pt>
                <c:pt idx="172">
                  <c:v>42856</c:v>
                </c:pt>
                <c:pt idx="173">
                  <c:v>42887</c:v>
                </c:pt>
                <c:pt idx="174">
                  <c:v>42917</c:v>
                </c:pt>
                <c:pt idx="175">
                  <c:v>42948</c:v>
                </c:pt>
                <c:pt idx="176">
                  <c:v>42979</c:v>
                </c:pt>
                <c:pt idx="177">
                  <c:v>43009</c:v>
                </c:pt>
                <c:pt idx="178">
                  <c:v>43040</c:v>
                </c:pt>
                <c:pt idx="179">
                  <c:v>43070</c:v>
                </c:pt>
                <c:pt idx="180">
                  <c:v>43101</c:v>
                </c:pt>
                <c:pt idx="181">
                  <c:v>43132</c:v>
                </c:pt>
                <c:pt idx="182">
                  <c:v>43160</c:v>
                </c:pt>
                <c:pt idx="183">
                  <c:v>43191</c:v>
                </c:pt>
                <c:pt idx="184">
                  <c:v>43221</c:v>
                </c:pt>
                <c:pt idx="185">
                  <c:v>43252</c:v>
                </c:pt>
                <c:pt idx="186">
                  <c:v>43282</c:v>
                </c:pt>
                <c:pt idx="187">
                  <c:v>43313</c:v>
                </c:pt>
                <c:pt idx="188">
                  <c:v>43344</c:v>
                </c:pt>
                <c:pt idx="189">
                  <c:v>43374</c:v>
                </c:pt>
                <c:pt idx="190">
                  <c:v>43405</c:v>
                </c:pt>
                <c:pt idx="191">
                  <c:v>43435</c:v>
                </c:pt>
                <c:pt idx="192">
                  <c:v>43466</c:v>
                </c:pt>
                <c:pt idx="193">
                  <c:v>43497</c:v>
                </c:pt>
                <c:pt idx="194">
                  <c:v>43525</c:v>
                </c:pt>
                <c:pt idx="195">
                  <c:v>43556</c:v>
                </c:pt>
                <c:pt idx="196">
                  <c:v>43586</c:v>
                </c:pt>
                <c:pt idx="197">
                  <c:v>43617</c:v>
                </c:pt>
                <c:pt idx="198">
                  <c:v>43647</c:v>
                </c:pt>
                <c:pt idx="199">
                  <c:v>43678</c:v>
                </c:pt>
                <c:pt idx="200">
                  <c:v>43709</c:v>
                </c:pt>
                <c:pt idx="201">
                  <c:v>43739</c:v>
                </c:pt>
                <c:pt idx="202">
                  <c:v>43770</c:v>
                </c:pt>
                <c:pt idx="203">
                  <c:v>43800</c:v>
                </c:pt>
                <c:pt idx="204">
                  <c:v>43831</c:v>
                </c:pt>
                <c:pt idx="205">
                  <c:v>43862</c:v>
                </c:pt>
                <c:pt idx="206">
                  <c:v>43891</c:v>
                </c:pt>
                <c:pt idx="207">
                  <c:v>43922</c:v>
                </c:pt>
                <c:pt idx="208">
                  <c:v>43952</c:v>
                </c:pt>
                <c:pt idx="209">
                  <c:v>43983</c:v>
                </c:pt>
                <c:pt idx="210">
                  <c:v>44013</c:v>
                </c:pt>
                <c:pt idx="211">
                  <c:v>44044</c:v>
                </c:pt>
                <c:pt idx="212">
                  <c:v>44075</c:v>
                </c:pt>
                <c:pt idx="213">
                  <c:v>44105</c:v>
                </c:pt>
                <c:pt idx="214">
                  <c:v>44136</c:v>
                </c:pt>
                <c:pt idx="215">
                  <c:v>44166</c:v>
                </c:pt>
                <c:pt idx="216">
                  <c:v>44197</c:v>
                </c:pt>
                <c:pt idx="217">
                  <c:v>44228</c:v>
                </c:pt>
                <c:pt idx="218">
                  <c:v>44256</c:v>
                </c:pt>
                <c:pt idx="219">
                  <c:v>44287</c:v>
                </c:pt>
                <c:pt idx="220">
                  <c:v>44317</c:v>
                </c:pt>
                <c:pt idx="221">
                  <c:v>44348</c:v>
                </c:pt>
                <c:pt idx="222">
                  <c:v>44378</c:v>
                </c:pt>
                <c:pt idx="223">
                  <c:v>44409</c:v>
                </c:pt>
                <c:pt idx="224">
                  <c:v>44440</c:v>
                </c:pt>
                <c:pt idx="225">
                  <c:v>44470</c:v>
                </c:pt>
              </c:numCache>
            </c:numRef>
          </c:cat>
          <c:val>
            <c:numRef>
              <c:f>'(11-12-21)_Bancaire_rente_op_co'!$C$2:$C$227</c:f>
              <c:numCache>
                <c:formatCode>General</c:formatCode>
                <c:ptCount val="226"/>
                <c:pt idx="0">
                  <c:v>3.03</c:v>
                </c:pt>
                <c:pt idx="1">
                  <c:v>3.05</c:v>
                </c:pt>
                <c:pt idx="2">
                  <c:v>2.92</c:v>
                </c:pt>
                <c:pt idx="3">
                  <c:v>2.87</c:v>
                </c:pt>
                <c:pt idx="4">
                  <c:v>2.86</c:v>
                </c:pt>
                <c:pt idx="5">
                  <c:v>2.9</c:v>
                </c:pt>
                <c:pt idx="6">
                  <c:v>2.79</c:v>
                </c:pt>
                <c:pt idx="7">
                  <c:v>2.75</c:v>
                </c:pt>
                <c:pt idx="8">
                  <c:v>2.75</c:v>
                </c:pt>
                <c:pt idx="9">
                  <c:v>2.75</c:v>
                </c:pt>
                <c:pt idx="10">
                  <c:v>2.74</c:v>
                </c:pt>
                <c:pt idx="11">
                  <c:v>2.74</c:v>
                </c:pt>
                <c:pt idx="12">
                  <c:v>2.72</c:v>
                </c:pt>
                <c:pt idx="13">
                  <c:v>2.69</c:v>
                </c:pt>
                <c:pt idx="14">
                  <c:v>2.69</c:v>
                </c:pt>
                <c:pt idx="15">
                  <c:v>2.68</c:v>
                </c:pt>
                <c:pt idx="16">
                  <c:v>2.66</c:v>
                </c:pt>
                <c:pt idx="17">
                  <c:v>2.66</c:v>
                </c:pt>
                <c:pt idx="18">
                  <c:v>2.67</c:v>
                </c:pt>
                <c:pt idx="19">
                  <c:v>2.66</c:v>
                </c:pt>
                <c:pt idx="20">
                  <c:v>2.66</c:v>
                </c:pt>
                <c:pt idx="21">
                  <c:v>2.67</c:v>
                </c:pt>
                <c:pt idx="22">
                  <c:v>2.67</c:v>
                </c:pt>
                <c:pt idx="23">
                  <c:v>2.6</c:v>
                </c:pt>
                <c:pt idx="24">
                  <c:v>2.58</c:v>
                </c:pt>
                <c:pt idx="25">
                  <c:v>2.54</c:v>
                </c:pt>
                <c:pt idx="26">
                  <c:v>2.5299999999999998</c:v>
                </c:pt>
                <c:pt idx="27">
                  <c:v>2.48</c:v>
                </c:pt>
                <c:pt idx="28">
                  <c:v>2.4700000000000002</c:v>
                </c:pt>
                <c:pt idx="29">
                  <c:v>2.46</c:v>
                </c:pt>
                <c:pt idx="30">
                  <c:v>2.4500000000000002</c:v>
                </c:pt>
                <c:pt idx="31">
                  <c:v>2.44</c:v>
                </c:pt>
                <c:pt idx="32">
                  <c:v>2.41</c:v>
                </c:pt>
                <c:pt idx="33">
                  <c:v>2.4</c:v>
                </c:pt>
                <c:pt idx="34">
                  <c:v>2.4</c:v>
                </c:pt>
                <c:pt idx="35">
                  <c:v>2.4</c:v>
                </c:pt>
                <c:pt idx="36">
                  <c:v>2.39</c:v>
                </c:pt>
                <c:pt idx="37">
                  <c:v>2.37</c:v>
                </c:pt>
                <c:pt idx="38">
                  <c:v>2.37</c:v>
                </c:pt>
                <c:pt idx="39">
                  <c:v>2.38</c:v>
                </c:pt>
                <c:pt idx="40">
                  <c:v>2.41</c:v>
                </c:pt>
                <c:pt idx="41">
                  <c:v>2.4300000000000002</c:v>
                </c:pt>
                <c:pt idx="42">
                  <c:v>2.5</c:v>
                </c:pt>
                <c:pt idx="43">
                  <c:v>2.4900000000000002</c:v>
                </c:pt>
                <c:pt idx="44">
                  <c:v>2.48</c:v>
                </c:pt>
                <c:pt idx="45">
                  <c:v>2.5099999999999998</c:v>
                </c:pt>
                <c:pt idx="46">
                  <c:v>2.5099999999999998</c:v>
                </c:pt>
                <c:pt idx="47">
                  <c:v>2.52</c:v>
                </c:pt>
                <c:pt idx="48">
                  <c:v>2.5499999999999998</c:v>
                </c:pt>
                <c:pt idx="49">
                  <c:v>2.56</c:v>
                </c:pt>
                <c:pt idx="50">
                  <c:v>2.5499999999999998</c:v>
                </c:pt>
                <c:pt idx="51">
                  <c:v>2.62</c:v>
                </c:pt>
                <c:pt idx="52">
                  <c:v>2.61</c:v>
                </c:pt>
                <c:pt idx="53">
                  <c:v>2.61</c:v>
                </c:pt>
                <c:pt idx="54">
                  <c:v>2.68</c:v>
                </c:pt>
                <c:pt idx="55">
                  <c:v>2.69</c:v>
                </c:pt>
                <c:pt idx="56">
                  <c:v>2.76</c:v>
                </c:pt>
                <c:pt idx="57">
                  <c:v>2.8</c:v>
                </c:pt>
                <c:pt idx="58">
                  <c:v>2.8</c:v>
                </c:pt>
                <c:pt idx="59">
                  <c:v>2.81</c:v>
                </c:pt>
                <c:pt idx="60">
                  <c:v>2.8</c:v>
                </c:pt>
                <c:pt idx="61">
                  <c:v>2.78</c:v>
                </c:pt>
                <c:pt idx="62">
                  <c:v>2.8</c:v>
                </c:pt>
                <c:pt idx="63">
                  <c:v>2.81</c:v>
                </c:pt>
                <c:pt idx="64">
                  <c:v>2.81</c:v>
                </c:pt>
                <c:pt idx="65">
                  <c:v>2.85</c:v>
                </c:pt>
                <c:pt idx="66">
                  <c:v>2.86</c:v>
                </c:pt>
                <c:pt idx="67">
                  <c:v>3.03</c:v>
                </c:pt>
                <c:pt idx="68">
                  <c:v>3.05</c:v>
                </c:pt>
                <c:pt idx="69">
                  <c:v>3.1</c:v>
                </c:pt>
                <c:pt idx="70">
                  <c:v>3.13</c:v>
                </c:pt>
                <c:pt idx="71">
                  <c:v>3.18</c:v>
                </c:pt>
                <c:pt idx="72">
                  <c:v>3.2</c:v>
                </c:pt>
                <c:pt idx="73">
                  <c:v>3.1</c:v>
                </c:pt>
                <c:pt idx="74">
                  <c:v>2.94</c:v>
                </c:pt>
                <c:pt idx="75">
                  <c:v>2.82</c:v>
                </c:pt>
                <c:pt idx="76">
                  <c:v>2.8</c:v>
                </c:pt>
                <c:pt idx="77">
                  <c:v>2.68</c:v>
                </c:pt>
                <c:pt idx="78">
                  <c:v>2.5</c:v>
                </c:pt>
                <c:pt idx="79">
                  <c:v>2.42</c:v>
                </c:pt>
                <c:pt idx="80">
                  <c:v>2.38</c:v>
                </c:pt>
                <c:pt idx="81">
                  <c:v>2.2400000000000002</c:v>
                </c:pt>
                <c:pt idx="82">
                  <c:v>2.21</c:v>
                </c:pt>
                <c:pt idx="83">
                  <c:v>2.1800000000000002</c:v>
                </c:pt>
                <c:pt idx="84">
                  <c:v>2.11</c:v>
                </c:pt>
                <c:pt idx="85">
                  <c:v>2.12</c:v>
                </c:pt>
                <c:pt idx="86">
                  <c:v>2.09</c:v>
                </c:pt>
                <c:pt idx="87">
                  <c:v>2.06</c:v>
                </c:pt>
                <c:pt idx="88">
                  <c:v>2.04</c:v>
                </c:pt>
                <c:pt idx="89">
                  <c:v>1.97</c:v>
                </c:pt>
                <c:pt idx="90">
                  <c:v>1.97</c:v>
                </c:pt>
                <c:pt idx="91">
                  <c:v>1.97</c:v>
                </c:pt>
                <c:pt idx="92">
                  <c:v>1.97</c:v>
                </c:pt>
                <c:pt idx="93">
                  <c:v>1.99</c:v>
                </c:pt>
                <c:pt idx="94">
                  <c:v>2</c:v>
                </c:pt>
                <c:pt idx="95">
                  <c:v>2</c:v>
                </c:pt>
                <c:pt idx="96">
                  <c:v>2.0299999999999998</c:v>
                </c:pt>
                <c:pt idx="97">
                  <c:v>2.0299999999999998</c:v>
                </c:pt>
                <c:pt idx="98">
                  <c:v>2.0499999999999998</c:v>
                </c:pt>
                <c:pt idx="99">
                  <c:v>2.15</c:v>
                </c:pt>
                <c:pt idx="100">
                  <c:v>2.16</c:v>
                </c:pt>
                <c:pt idx="101">
                  <c:v>2.2200000000000002</c:v>
                </c:pt>
                <c:pt idx="102">
                  <c:v>2.2400000000000002</c:v>
                </c:pt>
                <c:pt idx="103">
                  <c:v>2.2799999999999998</c:v>
                </c:pt>
                <c:pt idx="104">
                  <c:v>2.2799999999999998</c:v>
                </c:pt>
                <c:pt idx="105">
                  <c:v>2.2999999999999998</c:v>
                </c:pt>
                <c:pt idx="106">
                  <c:v>2.36</c:v>
                </c:pt>
                <c:pt idx="107">
                  <c:v>2.39</c:v>
                </c:pt>
                <c:pt idx="108">
                  <c:v>2.39</c:v>
                </c:pt>
                <c:pt idx="109">
                  <c:v>2.4</c:v>
                </c:pt>
                <c:pt idx="110">
                  <c:v>2.4</c:v>
                </c:pt>
                <c:pt idx="111">
                  <c:v>2.36</c:v>
                </c:pt>
                <c:pt idx="112">
                  <c:v>2.35</c:v>
                </c:pt>
                <c:pt idx="113">
                  <c:v>2.27</c:v>
                </c:pt>
                <c:pt idx="114">
                  <c:v>2.16</c:v>
                </c:pt>
                <c:pt idx="115">
                  <c:v>2.11</c:v>
                </c:pt>
                <c:pt idx="116">
                  <c:v>2.04</c:v>
                </c:pt>
                <c:pt idx="117">
                  <c:v>2.02</c:v>
                </c:pt>
                <c:pt idx="118">
                  <c:v>2.0099999999999998</c:v>
                </c:pt>
                <c:pt idx="119">
                  <c:v>2.0099999999999998</c:v>
                </c:pt>
                <c:pt idx="120">
                  <c:v>1.91</c:v>
                </c:pt>
                <c:pt idx="121">
                  <c:v>1.81</c:v>
                </c:pt>
                <c:pt idx="122">
                  <c:v>1.73</c:v>
                </c:pt>
                <c:pt idx="123">
                  <c:v>1.71</c:v>
                </c:pt>
                <c:pt idx="124">
                  <c:v>1.64</c:v>
                </c:pt>
                <c:pt idx="125">
                  <c:v>1.62</c:v>
                </c:pt>
                <c:pt idx="126">
                  <c:v>1.53</c:v>
                </c:pt>
                <c:pt idx="127">
                  <c:v>1.52</c:v>
                </c:pt>
                <c:pt idx="128">
                  <c:v>1.5</c:v>
                </c:pt>
                <c:pt idx="129">
                  <c:v>1.45</c:v>
                </c:pt>
                <c:pt idx="130">
                  <c:v>1.44</c:v>
                </c:pt>
                <c:pt idx="131">
                  <c:v>1.44</c:v>
                </c:pt>
                <c:pt idx="132">
                  <c:v>1.4</c:v>
                </c:pt>
                <c:pt idx="133">
                  <c:v>1.37</c:v>
                </c:pt>
                <c:pt idx="134">
                  <c:v>1.36</c:v>
                </c:pt>
                <c:pt idx="135">
                  <c:v>1.36</c:v>
                </c:pt>
                <c:pt idx="136">
                  <c:v>1.35</c:v>
                </c:pt>
                <c:pt idx="137">
                  <c:v>1.36</c:v>
                </c:pt>
                <c:pt idx="138">
                  <c:v>1.28</c:v>
                </c:pt>
                <c:pt idx="139">
                  <c:v>1.27</c:v>
                </c:pt>
                <c:pt idx="140">
                  <c:v>1.26</c:v>
                </c:pt>
                <c:pt idx="141">
                  <c:v>1.21</c:v>
                </c:pt>
                <c:pt idx="142">
                  <c:v>1.21</c:v>
                </c:pt>
                <c:pt idx="143">
                  <c:v>1.17</c:v>
                </c:pt>
                <c:pt idx="144">
                  <c:v>1.1599999999999999</c:v>
                </c:pt>
                <c:pt idx="145">
                  <c:v>1.1499999999999999</c:v>
                </c:pt>
                <c:pt idx="146">
                  <c:v>1.1000000000000001</c:v>
                </c:pt>
                <c:pt idx="147">
                  <c:v>1.06</c:v>
                </c:pt>
                <c:pt idx="148">
                  <c:v>1.04</c:v>
                </c:pt>
                <c:pt idx="149">
                  <c:v>1.03</c:v>
                </c:pt>
                <c:pt idx="150">
                  <c:v>0.97</c:v>
                </c:pt>
                <c:pt idx="151">
                  <c:v>0.95</c:v>
                </c:pt>
                <c:pt idx="152">
                  <c:v>0.94</c:v>
                </c:pt>
                <c:pt idx="153">
                  <c:v>0.91</c:v>
                </c:pt>
                <c:pt idx="154">
                  <c:v>0.85</c:v>
                </c:pt>
                <c:pt idx="155">
                  <c:v>0.84</c:v>
                </c:pt>
                <c:pt idx="156">
                  <c:v>0.76</c:v>
                </c:pt>
                <c:pt idx="157">
                  <c:v>0.74</c:v>
                </c:pt>
                <c:pt idx="158">
                  <c:v>0.67</c:v>
                </c:pt>
                <c:pt idx="159">
                  <c:v>0.65</c:v>
                </c:pt>
                <c:pt idx="160">
                  <c:v>0.64</c:v>
                </c:pt>
                <c:pt idx="161">
                  <c:v>0.59</c:v>
                </c:pt>
                <c:pt idx="162">
                  <c:v>0.55000000000000004</c:v>
                </c:pt>
                <c:pt idx="163">
                  <c:v>0.54</c:v>
                </c:pt>
                <c:pt idx="164">
                  <c:v>0.47</c:v>
                </c:pt>
                <c:pt idx="165">
                  <c:v>0.45</c:v>
                </c:pt>
                <c:pt idx="166">
                  <c:v>0.44</c:v>
                </c:pt>
                <c:pt idx="167">
                  <c:v>0.41</c:v>
                </c:pt>
                <c:pt idx="168">
                  <c:v>0.37</c:v>
                </c:pt>
                <c:pt idx="169">
                  <c:v>0.36</c:v>
                </c:pt>
                <c:pt idx="170">
                  <c:v>0.32</c:v>
                </c:pt>
                <c:pt idx="171">
                  <c:v>0.31</c:v>
                </c:pt>
                <c:pt idx="172">
                  <c:v>0.28999999999999998</c:v>
                </c:pt>
                <c:pt idx="173">
                  <c:v>0.26</c:v>
                </c:pt>
                <c:pt idx="174">
                  <c:v>0.25</c:v>
                </c:pt>
                <c:pt idx="175">
                  <c:v>0.21</c:v>
                </c:pt>
                <c:pt idx="176">
                  <c:v>0.21</c:v>
                </c:pt>
                <c:pt idx="177">
                  <c:v>0.18</c:v>
                </c:pt>
                <c:pt idx="178">
                  <c:v>0.18</c:v>
                </c:pt>
                <c:pt idx="179">
                  <c:v>0.15</c:v>
                </c:pt>
                <c:pt idx="180">
                  <c:v>0.15</c:v>
                </c:pt>
                <c:pt idx="181">
                  <c:v>0.15</c:v>
                </c:pt>
                <c:pt idx="182">
                  <c:v>0.15</c:v>
                </c:pt>
                <c:pt idx="183">
                  <c:v>0.14000000000000001</c:v>
                </c:pt>
                <c:pt idx="184">
                  <c:v>0.14000000000000001</c:v>
                </c:pt>
                <c:pt idx="185">
                  <c:v>0.14000000000000001</c:v>
                </c:pt>
                <c:pt idx="186">
                  <c:v>0.13</c:v>
                </c:pt>
                <c:pt idx="187">
                  <c:v>0.12</c:v>
                </c:pt>
                <c:pt idx="188">
                  <c:v>0.12</c:v>
                </c:pt>
                <c:pt idx="189">
                  <c:v>0.12</c:v>
                </c:pt>
                <c:pt idx="190">
                  <c:v>0.12</c:v>
                </c:pt>
                <c:pt idx="191">
                  <c:v>0.11</c:v>
                </c:pt>
                <c:pt idx="192">
                  <c:v>0.1</c:v>
                </c:pt>
                <c:pt idx="193">
                  <c:v>0.1</c:v>
                </c:pt>
                <c:pt idx="194">
                  <c:v>0.1</c:v>
                </c:pt>
                <c:pt idx="195">
                  <c:v>0.1</c:v>
                </c:pt>
                <c:pt idx="196">
                  <c:v>0.1</c:v>
                </c:pt>
                <c:pt idx="197">
                  <c:v>0.1</c:v>
                </c:pt>
                <c:pt idx="198">
                  <c:v>0.09</c:v>
                </c:pt>
                <c:pt idx="199">
                  <c:v>0.09</c:v>
                </c:pt>
                <c:pt idx="200">
                  <c:v>0.09</c:v>
                </c:pt>
                <c:pt idx="201">
                  <c:v>0.08</c:v>
                </c:pt>
                <c:pt idx="202">
                  <c:v>7.0000000000000007E-2</c:v>
                </c:pt>
                <c:pt idx="203">
                  <c:v>0.06</c:v>
                </c:pt>
                <c:pt idx="204">
                  <c:v>0.06</c:v>
                </c:pt>
                <c:pt idx="205">
                  <c:v>0.05</c:v>
                </c:pt>
                <c:pt idx="206">
                  <c:v>0.05</c:v>
                </c:pt>
                <c:pt idx="207">
                  <c:v>0.05</c:v>
                </c:pt>
                <c:pt idx="208">
                  <c:v>0.05</c:v>
                </c:pt>
                <c:pt idx="209">
                  <c:v>0.04</c:v>
                </c:pt>
                <c:pt idx="210">
                  <c:v>0.04</c:v>
                </c:pt>
                <c:pt idx="211">
                  <c:v>0.04</c:v>
                </c:pt>
                <c:pt idx="212">
                  <c:v>0.04</c:v>
                </c:pt>
                <c:pt idx="213">
                  <c:v>0.04</c:v>
                </c:pt>
                <c:pt idx="214">
                  <c:v>0.02</c:v>
                </c:pt>
                <c:pt idx="215">
                  <c:v>0.02</c:v>
                </c:pt>
                <c:pt idx="216">
                  <c:v>0.02</c:v>
                </c:pt>
                <c:pt idx="217">
                  <c:v>0.02</c:v>
                </c:pt>
                <c:pt idx="218">
                  <c:v>0.02</c:v>
                </c:pt>
                <c:pt idx="219">
                  <c:v>0.02</c:v>
                </c:pt>
                <c:pt idx="220">
                  <c:v>0.01</c:v>
                </c:pt>
                <c:pt idx="221">
                  <c:v>0.01</c:v>
                </c:pt>
                <c:pt idx="222">
                  <c:v>0.02</c:v>
                </c:pt>
                <c:pt idx="223">
                  <c:v>0.01</c:v>
                </c:pt>
                <c:pt idx="224">
                  <c:v>0.01</c:v>
                </c:pt>
                <c:pt idx="225">
                  <c:v>0.01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0A-40A6-BB35-CF2DB9827E63}"/>
            </c:ext>
          </c:extLst>
        </c:ser>
        <c:ser>
          <c:idx val="2"/>
          <c:order val="2"/>
          <c:tx>
            <c:strRef>
              <c:f>'(11-12-21)_Bancaire_rente_op_co'!$D$1</c:f>
              <c:strCache>
                <c:ptCount val="1"/>
                <c:pt idx="0">
                  <c:v>Zakelijk krediet</c:v>
                </c:pt>
              </c:strCache>
            </c:strRef>
          </c:tx>
          <c:spPr>
            <a:ln w="28575" cap="rnd">
              <a:solidFill>
                <a:srgbClr val="ED4D0F"/>
              </a:solidFill>
              <a:round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c:spPr>
          <c:marker>
            <c:symbol val="none"/>
          </c:marker>
          <c:cat>
            <c:numRef>
              <c:f>'(11-12-21)_Bancaire_rente_op_co'!$A$2:$A$227</c:f>
              <c:numCache>
                <c:formatCode>mmm\-yy</c:formatCode>
                <c:ptCount val="226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>
                  <c:v>38749</c:v>
                </c:pt>
                <c:pt idx="38">
                  <c:v>38777</c:v>
                </c:pt>
                <c:pt idx="39">
                  <c:v>38808</c:v>
                </c:pt>
                <c:pt idx="40">
                  <c:v>38838</c:v>
                </c:pt>
                <c:pt idx="41">
                  <c:v>38869</c:v>
                </c:pt>
                <c:pt idx="42">
                  <c:v>38899</c:v>
                </c:pt>
                <c:pt idx="43">
                  <c:v>38930</c:v>
                </c:pt>
                <c:pt idx="44">
                  <c:v>38961</c:v>
                </c:pt>
                <c:pt idx="45">
                  <c:v>38991</c:v>
                </c:pt>
                <c:pt idx="46">
                  <c:v>39022</c:v>
                </c:pt>
                <c:pt idx="47">
                  <c:v>39052</c:v>
                </c:pt>
                <c:pt idx="48">
                  <c:v>39083</c:v>
                </c:pt>
                <c:pt idx="49">
                  <c:v>39114</c:v>
                </c:pt>
                <c:pt idx="50">
                  <c:v>39142</c:v>
                </c:pt>
                <c:pt idx="51">
                  <c:v>39173</c:v>
                </c:pt>
                <c:pt idx="52">
                  <c:v>39203</c:v>
                </c:pt>
                <c:pt idx="53">
                  <c:v>39234</c:v>
                </c:pt>
                <c:pt idx="54">
                  <c:v>39264</c:v>
                </c:pt>
                <c:pt idx="55">
                  <c:v>39295</c:v>
                </c:pt>
                <c:pt idx="56">
                  <c:v>39326</c:v>
                </c:pt>
                <c:pt idx="57">
                  <c:v>39356</c:v>
                </c:pt>
                <c:pt idx="58">
                  <c:v>39387</c:v>
                </c:pt>
                <c:pt idx="59">
                  <c:v>39417</c:v>
                </c:pt>
                <c:pt idx="60">
                  <c:v>39448</c:v>
                </c:pt>
                <c:pt idx="61">
                  <c:v>39479</c:v>
                </c:pt>
                <c:pt idx="62">
                  <c:v>39508</c:v>
                </c:pt>
                <c:pt idx="63">
                  <c:v>39539</c:v>
                </c:pt>
                <c:pt idx="64">
                  <c:v>39569</c:v>
                </c:pt>
                <c:pt idx="65">
                  <c:v>39600</c:v>
                </c:pt>
                <c:pt idx="66">
                  <c:v>39630</c:v>
                </c:pt>
                <c:pt idx="67">
                  <c:v>39661</c:v>
                </c:pt>
                <c:pt idx="68">
                  <c:v>39692</c:v>
                </c:pt>
                <c:pt idx="69">
                  <c:v>39722</c:v>
                </c:pt>
                <c:pt idx="70">
                  <c:v>39753</c:v>
                </c:pt>
                <c:pt idx="71">
                  <c:v>39783</c:v>
                </c:pt>
                <c:pt idx="72">
                  <c:v>39814</c:v>
                </c:pt>
                <c:pt idx="73">
                  <c:v>39845</c:v>
                </c:pt>
                <c:pt idx="74">
                  <c:v>39873</c:v>
                </c:pt>
                <c:pt idx="75">
                  <c:v>39904</c:v>
                </c:pt>
                <c:pt idx="76">
                  <c:v>39934</c:v>
                </c:pt>
                <c:pt idx="77">
                  <c:v>39965</c:v>
                </c:pt>
                <c:pt idx="78">
                  <c:v>39995</c:v>
                </c:pt>
                <c:pt idx="79">
                  <c:v>40026</c:v>
                </c:pt>
                <c:pt idx="80">
                  <c:v>40057</c:v>
                </c:pt>
                <c:pt idx="81">
                  <c:v>40087</c:v>
                </c:pt>
                <c:pt idx="82">
                  <c:v>40118</c:v>
                </c:pt>
                <c:pt idx="83">
                  <c:v>40148</c:v>
                </c:pt>
                <c:pt idx="84">
                  <c:v>40179</c:v>
                </c:pt>
                <c:pt idx="85">
                  <c:v>40210</c:v>
                </c:pt>
                <c:pt idx="86">
                  <c:v>40238</c:v>
                </c:pt>
                <c:pt idx="87">
                  <c:v>40269</c:v>
                </c:pt>
                <c:pt idx="88">
                  <c:v>40299</c:v>
                </c:pt>
                <c:pt idx="89">
                  <c:v>40330</c:v>
                </c:pt>
                <c:pt idx="90">
                  <c:v>40360</c:v>
                </c:pt>
                <c:pt idx="91">
                  <c:v>40391</c:v>
                </c:pt>
                <c:pt idx="92">
                  <c:v>40422</c:v>
                </c:pt>
                <c:pt idx="93">
                  <c:v>40452</c:v>
                </c:pt>
                <c:pt idx="94">
                  <c:v>40483</c:v>
                </c:pt>
                <c:pt idx="95">
                  <c:v>40513</c:v>
                </c:pt>
                <c:pt idx="96">
                  <c:v>40544</c:v>
                </c:pt>
                <c:pt idx="97">
                  <c:v>40575</c:v>
                </c:pt>
                <c:pt idx="98">
                  <c:v>40603</c:v>
                </c:pt>
                <c:pt idx="99">
                  <c:v>40634</c:v>
                </c:pt>
                <c:pt idx="100">
                  <c:v>40664</c:v>
                </c:pt>
                <c:pt idx="101">
                  <c:v>40695</c:v>
                </c:pt>
                <c:pt idx="102">
                  <c:v>40725</c:v>
                </c:pt>
                <c:pt idx="103">
                  <c:v>40756</c:v>
                </c:pt>
                <c:pt idx="104">
                  <c:v>40787</c:v>
                </c:pt>
                <c:pt idx="105">
                  <c:v>40817</c:v>
                </c:pt>
                <c:pt idx="106">
                  <c:v>40848</c:v>
                </c:pt>
                <c:pt idx="107">
                  <c:v>40878</c:v>
                </c:pt>
                <c:pt idx="108">
                  <c:v>40909</c:v>
                </c:pt>
                <c:pt idx="109">
                  <c:v>40940</c:v>
                </c:pt>
                <c:pt idx="110">
                  <c:v>40969</c:v>
                </c:pt>
                <c:pt idx="111">
                  <c:v>41000</c:v>
                </c:pt>
                <c:pt idx="112">
                  <c:v>41030</c:v>
                </c:pt>
                <c:pt idx="113">
                  <c:v>41061</c:v>
                </c:pt>
                <c:pt idx="114">
                  <c:v>41091</c:v>
                </c:pt>
                <c:pt idx="115">
                  <c:v>41122</c:v>
                </c:pt>
                <c:pt idx="116">
                  <c:v>41153</c:v>
                </c:pt>
                <c:pt idx="117">
                  <c:v>41183</c:v>
                </c:pt>
                <c:pt idx="118">
                  <c:v>41214</c:v>
                </c:pt>
                <c:pt idx="119">
                  <c:v>41244</c:v>
                </c:pt>
                <c:pt idx="120">
                  <c:v>41275</c:v>
                </c:pt>
                <c:pt idx="121">
                  <c:v>41306</c:v>
                </c:pt>
                <c:pt idx="122">
                  <c:v>41334</c:v>
                </c:pt>
                <c:pt idx="123">
                  <c:v>41365</c:v>
                </c:pt>
                <c:pt idx="124">
                  <c:v>41395</c:v>
                </c:pt>
                <c:pt idx="125">
                  <c:v>41426</c:v>
                </c:pt>
                <c:pt idx="126">
                  <c:v>41456</c:v>
                </c:pt>
                <c:pt idx="127">
                  <c:v>41487</c:v>
                </c:pt>
                <c:pt idx="128">
                  <c:v>41518</c:v>
                </c:pt>
                <c:pt idx="129">
                  <c:v>41548</c:v>
                </c:pt>
                <c:pt idx="130">
                  <c:v>41579</c:v>
                </c:pt>
                <c:pt idx="131">
                  <c:v>41609</c:v>
                </c:pt>
                <c:pt idx="132">
                  <c:v>41640</c:v>
                </c:pt>
                <c:pt idx="133">
                  <c:v>41671</c:v>
                </c:pt>
                <c:pt idx="134">
                  <c:v>41699</c:v>
                </c:pt>
                <c:pt idx="135">
                  <c:v>41730</c:v>
                </c:pt>
                <c:pt idx="136">
                  <c:v>41760</c:v>
                </c:pt>
                <c:pt idx="137">
                  <c:v>41791</c:v>
                </c:pt>
                <c:pt idx="138">
                  <c:v>41821</c:v>
                </c:pt>
                <c:pt idx="139">
                  <c:v>41852</c:v>
                </c:pt>
                <c:pt idx="140">
                  <c:v>41883</c:v>
                </c:pt>
                <c:pt idx="141">
                  <c:v>41913</c:v>
                </c:pt>
                <c:pt idx="142">
                  <c:v>41944</c:v>
                </c:pt>
                <c:pt idx="143">
                  <c:v>41974</c:v>
                </c:pt>
                <c:pt idx="144">
                  <c:v>42005</c:v>
                </c:pt>
                <c:pt idx="145">
                  <c:v>42036</c:v>
                </c:pt>
                <c:pt idx="146">
                  <c:v>42064</c:v>
                </c:pt>
                <c:pt idx="147">
                  <c:v>42095</c:v>
                </c:pt>
                <c:pt idx="148">
                  <c:v>42125</c:v>
                </c:pt>
                <c:pt idx="149">
                  <c:v>42156</c:v>
                </c:pt>
                <c:pt idx="150">
                  <c:v>42186</c:v>
                </c:pt>
                <c:pt idx="151">
                  <c:v>42217</c:v>
                </c:pt>
                <c:pt idx="152">
                  <c:v>42248</c:v>
                </c:pt>
                <c:pt idx="153">
                  <c:v>42278</c:v>
                </c:pt>
                <c:pt idx="154">
                  <c:v>42309</c:v>
                </c:pt>
                <c:pt idx="155">
                  <c:v>42339</c:v>
                </c:pt>
                <c:pt idx="156">
                  <c:v>42370</c:v>
                </c:pt>
                <c:pt idx="157">
                  <c:v>42401</c:v>
                </c:pt>
                <c:pt idx="158">
                  <c:v>42430</c:v>
                </c:pt>
                <c:pt idx="159">
                  <c:v>42461</c:v>
                </c:pt>
                <c:pt idx="160">
                  <c:v>42491</c:v>
                </c:pt>
                <c:pt idx="161">
                  <c:v>42522</c:v>
                </c:pt>
                <c:pt idx="162">
                  <c:v>42552</c:v>
                </c:pt>
                <c:pt idx="163">
                  <c:v>42583</c:v>
                </c:pt>
                <c:pt idx="164">
                  <c:v>42614</c:v>
                </c:pt>
                <c:pt idx="165">
                  <c:v>42644</c:v>
                </c:pt>
                <c:pt idx="166">
                  <c:v>42675</c:v>
                </c:pt>
                <c:pt idx="167">
                  <c:v>42705</c:v>
                </c:pt>
                <c:pt idx="168">
                  <c:v>42736</c:v>
                </c:pt>
                <c:pt idx="169">
                  <c:v>42767</c:v>
                </c:pt>
                <c:pt idx="170">
                  <c:v>42795</c:v>
                </c:pt>
                <c:pt idx="171">
                  <c:v>42826</c:v>
                </c:pt>
                <c:pt idx="172">
                  <c:v>42856</c:v>
                </c:pt>
                <c:pt idx="173">
                  <c:v>42887</c:v>
                </c:pt>
                <c:pt idx="174">
                  <c:v>42917</c:v>
                </c:pt>
                <c:pt idx="175">
                  <c:v>42948</c:v>
                </c:pt>
                <c:pt idx="176">
                  <c:v>42979</c:v>
                </c:pt>
                <c:pt idx="177">
                  <c:v>43009</c:v>
                </c:pt>
                <c:pt idx="178">
                  <c:v>43040</c:v>
                </c:pt>
                <c:pt idx="179">
                  <c:v>43070</c:v>
                </c:pt>
                <c:pt idx="180">
                  <c:v>43101</c:v>
                </c:pt>
                <c:pt idx="181">
                  <c:v>43132</c:v>
                </c:pt>
                <c:pt idx="182">
                  <c:v>43160</c:v>
                </c:pt>
                <c:pt idx="183">
                  <c:v>43191</c:v>
                </c:pt>
                <c:pt idx="184">
                  <c:v>43221</c:v>
                </c:pt>
                <c:pt idx="185">
                  <c:v>43252</c:v>
                </c:pt>
                <c:pt idx="186">
                  <c:v>43282</c:v>
                </c:pt>
                <c:pt idx="187">
                  <c:v>43313</c:v>
                </c:pt>
                <c:pt idx="188">
                  <c:v>43344</c:v>
                </c:pt>
                <c:pt idx="189">
                  <c:v>43374</c:v>
                </c:pt>
                <c:pt idx="190">
                  <c:v>43405</c:v>
                </c:pt>
                <c:pt idx="191">
                  <c:v>43435</c:v>
                </c:pt>
                <c:pt idx="192">
                  <c:v>43466</c:v>
                </c:pt>
                <c:pt idx="193">
                  <c:v>43497</c:v>
                </c:pt>
                <c:pt idx="194">
                  <c:v>43525</c:v>
                </c:pt>
                <c:pt idx="195">
                  <c:v>43556</c:v>
                </c:pt>
                <c:pt idx="196">
                  <c:v>43586</c:v>
                </c:pt>
                <c:pt idx="197">
                  <c:v>43617</c:v>
                </c:pt>
                <c:pt idx="198">
                  <c:v>43647</c:v>
                </c:pt>
                <c:pt idx="199">
                  <c:v>43678</c:v>
                </c:pt>
                <c:pt idx="200">
                  <c:v>43709</c:v>
                </c:pt>
                <c:pt idx="201">
                  <c:v>43739</c:v>
                </c:pt>
                <c:pt idx="202">
                  <c:v>43770</c:v>
                </c:pt>
                <c:pt idx="203">
                  <c:v>43800</c:v>
                </c:pt>
                <c:pt idx="204">
                  <c:v>43831</c:v>
                </c:pt>
                <c:pt idx="205">
                  <c:v>43862</c:v>
                </c:pt>
                <c:pt idx="206">
                  <c:v>43891</c:v>
                </c:pt>
                <c:pt idx="207">
                  <c:v>43922</c:v>
                </c:pt>
                <c:pt idx="208">
                  <c:v>43952</c:v>
                </c:pt>
                <c:pt idx="209">
                  <c:v>43983</c:v>
                </c:pt>
                <c:pt idx="210">
                  <c:v>44013</c:v>
                </c:pt>
                <c:pt idx="211">
                  <c:v>44044</c:v>
                </c:pt>
                <c:pt idx="212">
                  <c:v>44075</c:v>
                </c:pt>
                <c:pt idx="213">
                  <c:v>44105</c:v>
                </c:pt>
                <c:pt idx="214">
                  <c:v>44136</c:v>
                </c:pt>
                <c:pt idx="215">
                  <c:v>44166</c:v>
                </c:pt>
                <c:pt idx="216">
                  <c:v>44197</c:v>
                </c:pt>
                <c:pt idx="217">
                  <c:v>44228</c:v>
                </c:pt>
                <c:pt idx="218">
                  <c:v>44256</c:v>
                </c:pt>
                <c:pt idx="219">
                  <c:v>44287</c:v>
                </c:pt>
                <c:pt idx="220">
                  <c:v>44317</c:v>
                </c:pt>
                <c:pt idx="221">
                  <c:v>44348</c:v>
                </c:pt>
                <c:pt idx="222">
                  <c:v>44378</c:v>
                </c:pt>
                <c:pt idx="223">
                  <c:v>44409</c:v>
                </c:pt>
                <c:pt idx="224">
                  <c:v>44440</c:v>
                </c:pt>
                <c:pt idx="225">
                  <c:v>44470</c:v>
                </c:pt>
              </c:numCache>
            </c:numRef>
          </c:cat>
          <c:val>
            <c:numRef>
              <c:f>'(11-12-21)_Bancaire_rente_op_co'!$D$2:$D$227</c:f>
              <c:numCache>
                <c:formatCode>General</c:formatCode>
                <c:ptCount val="226"/>
                <c:pt idx="0">
                  <c:v>5.29</c:v>
                </c:pt>
                <c:pt idx="1">
                  <c:v>5.26</c:v>
                </c:pt>
                <c:pt idx="2">
                  <c:v>5.18</c:v>
                </c:pt>
                <c:pt idx="3">
                  <c:v>5.14</c:v>
                </c:pt>
                <c:pt idx="4">
                  <c:v>5.09</c:v>
                </c:pt>
                <c:pt idx="5">
                  <c:v>5.03</c:v>
                </c:pt>
                <c:pt idx="6">
                  <c:v>4.96</c:v>
                </c:pt>
                <c:pt idx="7">
                  <c:v>4.92</c:v>
                </c:pt>
                <c:pt idx="8">
                  <c:v>4.9000000000000004</c:v>
                </c:pt>
                <c:pt idx="9">
                  <c:v>4.87</c:v>
                </c:pt>
                <c:pt idx="10">
                  <c:v>4.83</c:v>
                </c:pt>
                <c:pt idx="11">
                  <c:v>4.8</c:v>
                </c:pt>
                <c:pt idx="12">
                  <c:v>4.8099999999999996</c:v>
                </c:pt>
                <c:pt idx="13">
                  <c:v>4.76</c:v>
                </c:pt>
                <c:pt idx="14">
                  <c:v>4.72</c:v>
                </c:pt>
                <c:pt idx="15">
                  <c:v>4.7</c:v>
                </c:pt>
                <c:pt idx="16">
                  <c:v>4.67</c:v>
                </c:pt>
                <c:pt idx="17">
                  <c:v>4.6500000000000004</c:v>
                </c:pt>
                <c:pt idx="18">
                  <c:v>4.66</c:v>
                </c:pt>
                <c:pt idx="19">
                  <c:v>4.6399999999999997</c:v>
                </c:pt>
                <c:pt idx="20">
                  <c:v>4.6399999999999997</c:v>
                </c:pt>
                <c:pt idx="21">
                  <c:v>4.6399999999999997</c:v>
                </c:pt>
                <c:pt idx="22">
                  <c:v>4.63</c:v>
                </c:pt>
                <c:pt idx="23">
                  <c:v>4.57</c:v>
                </c:pt>
                <c:pt idx="24">
                  <c:v>4.5999999999999996</c:v>
                </c:pt>
                <c:pt idx="25">
                  <c:v>4.5599999999999996</c:v>
                </c:pt>
                <c:pt idx="26">
                  <c:v>4.5599999999999996</c:v>
                </c:pt>
                <c:pt idx="27">
                  <c:v>4.54</c:v>
                </c:pt>
                <c:pt idx="28">
                  <c:v>4.5199999999999996</c:v>
                </c:pt>
                <c:pt idx="29">
                  <c:v>4.49</c:v>
                </c:pt>
                <c:pt idx="30">
                  <c:v>4.46</c:v>
                </c:pt>
                <c:pt idx="31">
                  <c:v>4.45</c:v>
                </c:pt>
                <c:pt idx="32">
                  <c:v>4.42</c:v>
                </c:pt>
                <c:pt idx="33">
                  <c:v>4.42</c:v>
                </c:pt>
                <c:pt idx="34">
                  <c:v>4.4000000000000004</c:v>
                </c:pt>
                <c:pt idx="35">
                  <c:v>4.43</c:v>
                </c:pt>
                <c:pt idx="36">
                  <c:v>4.46</c:v>
                </c:pt>
                <c:pt idx="37">
                  <c:v>4.47</c:v>
                </c:pt>
                <c:pt idx="38">
                  <c:v>4.51</c:v>
                </c:pt>
                <c:pt idx="39">
                  <c:v>4.55</c:v>
                </c:pt>
                <c:pt idx="40">
                  <c:v>4.57</c:v>
                </c:pt>
                <c:pt idx="41">
                  <c:v>4.6100000000000003</c:v>
                </c:pt>
                <c:pt idx="42">
                  <c:v>4.66</c:v>
                </c:pt>
                <c:pt idx="43">
                  <c:v>4.71</c:v>
                </c:pt>
                <c:pt idx="44">
                  <c:v>4.7699999999999996</c:v>
                </c:pt>
                <c:pt idx="45">
                  <c:v>4.84</c:v>
                </c:pt>
                <c:pt idx="46">
                  <c:v>4.87</c:v>
                </c:pt>
                <c:pt idx="47">
                  <c:v>4.92</c:v>
                </c:pt>
                <c:pt idx="48">
                  <c:v>4.93</c:v>
                </c:pt>
                <c:pt idx="49">
                  <c:v>4.92</c:v>
                </c:pt>
                <c:pt idx="50">
                  <c:v>4.96</c:v>
                </c:pt>
                <c:pt idx="51">
                  <c:v>5.01</c:v>
                </c:pt>
                <c:pt idx="52">
                  <c:v>5.03</c:v>
                </c:pt>
                <c:pt idx="53">
                  <c:v>5.1100000000000003</c:v>
                </c:pt>
                <c:pt idx="54">
                  <c:v>5.16</c:v>
                </c:pt>
                <c:pt idx="55">
                  <c:v>5.21</c:v>
                </c:pt>
                <c:pt idx="56">
                  <c:v>5.33</c:v>
                </c:pt>
                <c:pt idx="57">
                  <c:v>5.35</c:v>
                </c:pt>
                <c:pt idx="58">
                  <c:v>5.36</c:v>
                </c:pt>
                <c:pt idx="59">
                  <c:v>5.42</c:v>
                </c:pt>
                <c:pt idx="60">
                  <c:v>5.36</c:v>
                </c:pt>
                <c:pt idx="61">
                  <c:v>5.32</c:v>
                </c:pt>
                <c:pt idx="62">
                  <c:v>5.33</c:v>
                </c:pt>
                <c:pt idx="63">
                  <c:v>5.37</c:v>
                </c:pt>
                <c:pt idx="64">
                  <c:v>5.4</c:v>
                </c:pt>
                <c:pt idx="65">
                  <c:v>5.42</c:v>
                </c:pt>
                <c:pt idx="66">
                  <c:v>5.48</c:v>
                </c:pt>
                <c:pt idx="67">
                  <c:v>5.5</c:v>
                </c:pt>
                <c:pt idx="68">
                  <c:v>5.57</c:v>
                </c:pt>
                <c:pt idx="69">
                  <c:v>5.64</c:v>
                </c:pt>
                <c:pt idx="70">
                  <c:v>5.37</c:v>
                </c:pt>
                <c:pt idx="71">
                  <c:v>4.96</c:v>
                </c:pt>
                <c:pt idx="72">
                  <c:v>4.5</c:v>
                </c:pt>
                <c:pt idx="73">
                  <c:v>4.16</c:v>
                </c:pt>
                <c:pt idx="74">
                  <c:v>3.99</c:v>
                </c:pt>
                <c:pt idx="75">
                  <c:v>3.79</c:v>
                </c:pt>
                <c:pt idx="76">
                  <c:v>3.76</c:v>
                </c:pt>
                <c:pt idx="77">
                  <c:v>3.61</c:v>
                </c:pt>
                <c:pt idx="78">
                  <c:v>3.52</c:v>
                </c:pt>
                <c:pt idx="79">
                  <c:v>3.48</c:v>
                </c:pt>
                <c:pt idx="80">
                  <c:v>3.44</c:v>
                </c:pt>
                <c:pt idx="81">
                  <c:v>3.41</c:v>
                </c:pt>
                <c:pt idx="82">
                  <c:v>3.4</c:v>
                </c:pt>
                <c:pt idx="83">
                  <c:v>3.4</c:v>
                </c:pt>
                <c:pt idx="84">
                  <c:v>3.38</c:v>
                </c:pt>
                <c:pt idx="85">
                  <c:v>3.36</c:v>
                </c:pt>
                <c:pt idx="86">
                  <c:v>3.34</c:v>
                </c:pt>
                <c:pt idx="87">
                  <c:v>3.35</c:v>
                </c:pt>
                <c:pt idx="88">
                  <c:v>3.33</c:v>
                </c:pt>
                <c:pt idx="89">
                  <c:v>3.34</c:v>
                </c:pt>
                <c:pt idx="90">
                  <c:v>3.44</c:v>
                </c:pt>
                <c:pt idx="91">
                  <c:v>3.42</c:v>
                </c:pt>
                <c:pt idx="92">
                  <c:v>3.43</c:v>
                </c:pt>
                <c:pt idx="93">
                  <c:v>3.46</c:v>
                </c:pt>
                <c:pt idx="94">
                  <c:v>3.49</c:v>
                </c:pt>
                <c:pt idx="95">
                  <c:v>3.49</c:v>
                </c:pt>
                <c:pt idx="96">
                  <c:v>3.49</c:v>
                </c:pt>
                <c:pt idx="97">
                  <c:v>3.49</c:v>
                </c:pt>
                <c:pt idx="98">
                  <c:v>3.53</c:v>
                </c:pt>
                <c:pt idx="99">
                  <c:v>3.63</c:v>
                </c:pt>
                <c:pt idx="100">
                  <c:v>3.65</c:v>
                </c:pt>
                <c:pt idx="101">
                  <c:v>3.77</c:v>
                </c:pt>
                <c:pt idx="102">
                  <c:v>3.73</c:v>
                </c:pt>
                <c:pt idx="103">
                  <c:v>3.71</c:v>
                </c:pt>
                <c:pt idx="104">
                  <c:v>3.71</c:v>
                </c:pt>
                <c:pt idx="105">
                  <c:v>3.73</c:v>
                </c:pt>
                <c:pt idx="106">
                  <c:v>3.72</c:v>
                </c:pt>
                <c:pt idx="107">
                  <c:v>3.66</c:v>
                </c:pt>
                <c:pt idx="108">
                  <c:v>3.59</c:v>
                </c:pt>
                <c:pt idx="109">
                  <c:v>3.51</c:v>
                </c:pt>
                <c:pt idx="110">
                  <c:v>3.44</c:v>
                </c:pt>
                <c:pt idx="111">
                  <c:v>3.36</c:v>
                </c:pt>
                <c:pt idx="112">
                  <c:v>3.33</c:v>
                </c:pt>
                <c:pt idx="113">
                  <c:v>3.33</c:v>
                </c:pt>
                <c:pt idx="114">
                  <c:v>3.25</c:v>
                </c:pt>
                <c:pt idx="115">
                  <c:v>3.19</c:v>
                </c:pt>
                <c:pt idx="116">
                  <c:v>3.16</c:v>
                </c:pt>
                <c:pt idx="117">
                  <c:v>3.12</c:v>
                </c:pt>
                <c:pt idx="118">
                  <c:v>3.07</c:v>
                </c:pt>
                <c:pt idx="119">
                  <c:v>3.08</c:v>
                </c:pt>
                <c:pt idx="120">
                  <c:v>3.05</c:v>
                </c:pt>
                <c:pt idx="121">
                  <c:v>3.04</c:v>
                </c:pt>
                <c:pt idx="122">
                  <c:v>3.04</c:v>
                </c:pt>
                <c:pt idx="123">
                  <c:v>3.05</c:v>
                </c:pt>
                <c:pt idx="124">
                  <c:v>3.03</c:v>
                </c:pt>
                <c:pt idx="125">
                  <c:v>3.03</c:v>
                </c:pt>
                <c:pt idx="126">
                  <c:v>3.03</c:v>
                </c:pt>
                <c:pt idx="127">
                  <c:v>3.03</c:v>
                </c:pt>
                <c:pt idx="128">
                  <c:v>3.03</c:v>
                </c:pt>
                <c:pt idx="129">
                  <c:v>3.03</c:v>
                </c:pt>
                <c:pt idx="130">
                  <c:v>3.06</c:v>
                </c:pt>
                <c:pt idx="131">
                  <c:v>3.07</c:v>
                </c:pt>
                <c:pt idx="132">
                  <c:v>3.05</c:v>
                </c:pt>
                <c:pt idx="133">
                  <c:v>3.05</c:v>
                </c:pt>
                <c:pt idx="134">
                  <c:v>3.09</c:v>
                </c:pt>
                <c:pt idx="135">
                  <c:v>3.11</c:v>
                </c:pt>
                <c:pt idx="136">
                  <c:v>3.1</c:v>
                </c:pt>
                <c:pt idx="137">
                  <c:v>3.07</c:v>
                </c:pt>
                <c:pt idx="138">
                  <c:v>3.03</c:v>
                </c:pt>
                <c:pt idx="139">
                  <c:v>3.02</c:v>
                </c:pt>
                <c:pt idx="140">
                  <c:v>2.99</c:v>
                </c:pt>
                <c:pt idx="141">
                  <c:v>2.94</c:v>
                </c:pt>
                <c:pt idx="142">
                  <c:v>2.92</c:v>
                </c:pt>
                <c:pt idx="143">
                  <c:v>2.58</c:v>
                </c:pt>
                <c:pt idx="144">
                  <c:v>2.72</c:v>
                </c:pt>
                <c:pt idx="145">
                  <c:v>2.67</c:v>
                </c:pt>
                <c:pt idx="146">
                  <c:v>2.72</c:v>
                </c:pt>
                <c:pt idx="147">
                  <c:v>2.72</c:v>
                </c:pt>
                <c:pt idx="148">
                  <c:v>2.7</c:v>
                </c:pt>
                <c:pt idx="149">
                  <c:v>2.67</c:v>
                </c:pt>
                <c:pt idx="150">
                  <c:v>2.65</c:v>
                </c:pt>
                <c:pt idx="151">
                  <c:v>2.58</c:v>
                </c:pt>
                <c:pt idx="152">
                  <c:v>2.66</c:v>
                </c:pt>
                <c:pt idx="153">
                  <c:v>2.62</c:v>
                </c:pt>
                <c:pt idx="154">
                  <c:v>2.6</c:v>
                </c:pt>
                <c:pt idx="155">
                  <c:v>2.61</c:v>
                </c:pt>
                <c:pt idx="156">
                  <c:v>2.59</c:v>
                </c:pt>
                <c:pt idx="157">
                  <c:v>2.52</c:v>
                </c:pt>
                <c:pt idx="158">
                  <c:v>2.4900000000000002</c:v>
                </c:pt>
                <c:pt idx="159">
                  <c:v>2.4500000000000002</c:v>
                </c:pt>
                <c:pt idx="160">
                  <c:v>2.4300000000000002</c:v>
                </c:pt>
                <c:pt idx="161">
                  <c:v>2.44</c:v>
                </c:pt>
                <c:pt idx="162">
                  <c:v>2.4300000000000002</c:v>
                </c:pt>
                <c:pt idx="163">
                  <c:v>2.4700000000000002</c:v>
                </c:pt>
                <c:pt idx="164">
                  <c:v>2.44</c:v>
                </c:pt>
                <c:pt idx="165">
                  <c:v>2.4300000000000002</c:v>
                </c:pt>
                <c:pt idx="166">
                  <c:v>2.37</c:v>
                </c:pt>
                <c:pt idx="167">
                  <c:v>2.39</c:v>
                </c:pt>
                <c:pt idx="168">
                  <c:v>2.39</c:v>
                </c:pt>
                <c:pt idx="169">
                  <c:v>2.36</c:v>
                </c:pt>
                <c:pt idx="170">
                  <c:v>2.41</c:v>
                </c:pt>
                <c:pt idx="171">
                  <c:v>2.4</c:v>
                </c:pt>
                <c:pt idx="172">
                  <c:v>2.37</c:v>
                </c:pt>
                <c:pt idx="173">
                  <c:v>2.35</c:v>
                </c:pt>
                <c:pt idx="174">
                  <c:v>2.35</c:v>
                </c:pt>
                <c:pt idx="175">
                  <c:v>2.33</c:v>
                </c:pt>
                <c:pt idx="176">
                  <c:v>2.31</c:v>
                </c:pt>
                <c:pt idx="177">
                  <c:v>2.34</c:v>
                </c:pt>
                <c:pt idx="178">
                  <c:v>2.29</c:v>
                </c:pt>
                <c:pt idx="179">
                  <c:v>2.2799999999999998</c:v>
                </c:pt>
                <c:pt idx="180">
                  <c:v>2.2599999999999998</c:v>
                </c:pt>
                <c:pt idx="181">
                  <c:v>2.2200000000000002</c:v>
                </c:pt>
                <c:pt idx="182">
                  <c:v>2.25</c:v>
                </c:pt>
                <c:pt idx="183">
                  <c:v>2.2200000000000002</c:v>
                </c:pt>
                <c:pt idx="184">
                  <c:v>2.19</c:v>
                </c:pt>
                <c:pt idx="185">
                  <c:v>2.2000000000000002</c:v>
                </c:pt>
                <c:pt idx="186">
                  <c:v>2.19</c:v>
                </c:pt>
                <c:pt idx="187">
                  <c:v>2.17</c:v>
                </c:pt>
                <c:pt idx="188">
                  <c:v>2.15</c:v>
                </c:pt>
                <c:pt idx="189">
                  <c:v>2.15</c:v>
                </c:pt>
                <c:pt idx="190">
                  <c:v>2.11</c:v>
                </c:pt>
                <c:pt idx="191">
                  <c:v>2.12</c:v>
                </c:pt>
                <c:pt idx="192">
                  <c:v>2.13</c:v>
                </c:pt>
                <c:pt idx="193">
                  <c:v>2.12</c:v>
                </c:pt>
                <c:pt idx="194">
                  <c:v>2.11</c:v>
                </c:pt>
                <c:pt idx="195">
                  <c:v>2.09</c:v>
                </c:pt>
                <c:pt idx="196">
                  <c:v>2.09</c:v>
                </c:pt>
                <c:pt idx="197">
                  <c:v>2.1</c:v>
                </c:pt>
                <c:pt idx="198">
                  <c:v>2.08</c:v>
                </c:pt>
                <c:pt idx="199">
                  <c:v>2.04</c:v>
                </c:pt>
                <c:pt idx="200">
                  <c:v>2.0499999999999998</c:v>
                </c:pt>
                <c:pt idx="201">
                  <c:v>2</c:v>
                </c:pt>
                <c:pt idx="202">
                  <c:v>1.97</c:v>
                </c:pt>
                <c:pt idx="203">
                  <c:v>2</c:v>
                </c:pt>
                <c:pt idx="204">
                  <c:v>1.97</c:v>
                </c:pt>
                <c:pt idx="205">
                  <c:v>1.95</c:v>
                </c:pt>
                <c:pt idx="206">
                  <c:v>1.94</c:v>
                </c:pt>
                <c:pt idx="207">
                  <c:v>1.95</c:v>
                </c:pt>
                <c:pt idx="208">
                  <c:v>1.94</c:v>
                </c:pt>
                <c:pt idx="209">
                  <c:v>1.97</c:v>
                </c:pt>
                <c:pt idx="210">
                  <c:v>1.92</c:v>
                </c:pt>
                <c:pt idx="211">
                  <c:v>1.91</c:v>
                </c:pt>
                <c:pt idx="212">
                  <c:v>1.92</c:v>
                </c:pt>
                <c:pt idx="213">
                  <c:v>1.92</c:v>
                </c:pt>
                <c:pt idx="214">
                  <c:v>1.9</c:v>
                </c:pt>
                <c:pt idx="215">
                  <c:v>1.93</c:v>
                </c:pt>
                <c:pt idx="216">
                  <c:v>1.9</c:v>
                </c:pt>
                <c:pt idx="217">
                  <c:v>1.89</c:v>
                </c:pt>
                <c:pt idx="218">
                  <c:v>1.82</c:v>
                </c:pt>
                <c:pt idx="219">
                  <c:v>1.79</c:v>
                </c:pt>
                <c:pt idx="220">
                  <c:v>1.78</c:v>
                </c:pt>
                <c:pt idx="221">
                  <c:v>1.81</c:v>
                </c:pt>
                <c:pt idx="222">
                  <c:v>1.75</c:v>
                </c:pt>
                <c:pt idx="223">
                  <c:v>1.74</c:v>
                </c:pt>
                <c:pt idx="224">
                  <c:v>1.73</c:v>
                </c:pt>
                <c:pt idx="225">
                  <c:v>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B0A-40A6-BB35-CF2DB9827E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6652223"/>
        <c:axId val="416657215"/>
      </c:lineChart>
      <c:dateAx>
        <c:axId val="416652223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16657215"/>
        <c:crosses val="autoZero"/>
        <c:auto val="1"/>
        <c:lblOffset val="100"/>
        <c:baseTimeUnit val="months"/>
        <c:majorUnit val="12"/>
        <c:majorTimeUnit val="months"/>
      </c:dateAx>
      <c:valAx>
        <c:axId val="4166572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16652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14CE7DE5-FC35-4FFD-AE29-C150217DEEED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2449F54E-C47E-4B61-8DF0-516E154B1163}"/>
              </a:ext>
            </a:extLst>
          </p:cNvPr>
          <p:cNvGrpSpPr/>
          <p:nvPr/>
        </p:nvGrpSpPr>
        <p:grpSpPr>
          <a:xfrm>
            <a:off x="4470321" y="-643744"/>
            <a:ext cx="8001078" cy="7768444"/>
            <a:chOff x="4470321" y="-643744"/>
            <a:chExt cx="8001078" cy="7768444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1285F57F-432D-4013-979E-83DAE5EC5DF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BDD80E4D-26F5-404F-B0AB-1C3820B74351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10" name="Tekstvak 9">
            <a:extLst>
              <a:ext uri="{FF2B5EF4-FFF2-40B4-BE49-F238E27FC236}">
                <a16:creationId xmlns:a16="http://schemas.microsoft.com/office/drawing/2014/main" id="{B60AB401-CB0B-4E2D-95D9-3264E568526D}"/>
              </a:ext>
            </a:extLst>
          </p:cNvPr>
          <p:cNvSpPr txBox="1"/>
          <p:nvPr/>
        </p:nvSpPr>
        <p:spPr>
          <a:xfrm>
            <a:off x="10821028" y="6488668"/>
            <a:ext cx="1154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HAVO</a:t>
            </a:r>
          </a:p>
        </p:txBody>
      </p:sp>
      <p:pic>
        <p:nvPicPr>
          <p:cNvPr id="11" name="Afbeelding 1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332D835C-91F6-4596-9A50-C97FEB6F0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654" y="132186"/>
            <a:ext cx="1928692" cy="1243861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92294A8B-377A-461D-87D6-A5AD20E7B6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959100"/>
            <a:ext cx="12192000" cy="17859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nl-NL" b="1" spc="300">
                <a:latin typeface="Arial" panose="020B0604020202020204" pitchFamily="34" charset="0"/>
                <a:cs typeface="Arial" panose="020B0604020202020204" pitchFamily="34" charset="0"/>
              </a:rPr>
              <a:t>TITEL</a:t>
            </a:r>
          </a:p>
        </p:txBody>
      </p:sp>
      <p:sp>
        <p:nvSpPr>
          <p:cNvPr id="13" name="Ondertitel 2">
            <a:extLst>
              <a:ext uri="{FF2B5EF4-FFF2-40B4-BE49-F238E27FC236}">
                <a16:creationId xmlns:a16="http://schemas.microsoft.com/office/drawing/2014/main" id="{3B9BB25F-D78A-4C4C-AAD3-4183547A2E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5081199"/>
            <a:ext cx="12191999" cy="70565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l-NL">
                <a:solidFill>
                  <a:schemeClr val="bg2">
                    <a:lumMod val="25000"/>
                  </a:schemeClr>
                </a:solidFill>
              </a:rPr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1127299716"/>
      </p:ext>
    </p:extLst>
  </p:cSld>
  <p:clrMapOvr>
    <a:masterClrMapping/>
  </p:clrMapOvr>
  <p:transition spd="slow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2605C911-2B0A-47F9-8131-5E4DF28ED9A7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9440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2A65210F-4C8B-45D7-891B-619FD1F7FBA0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3CC239E-71CD-4766-A6E8-C2A49B214C58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618947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73766AD9-A3A1-45AA-B861-8D5BF601A55D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722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E867F45-FC24-404F-930A-15D5F0D09DB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6F2C884-2AD3-44A1-858D-531A631C745D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9499949"/>
      </p:ext>
    </p:extLst>
  </p:cSld>
  <p:clrMapOvr>
    <a:masterClrMapping/>
  </p:clrMapOvr>
  <p:transition spd="slow">
    <p:blind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4070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29795" y="3274046"/>
            <a:ext cx="6463863" cy="672515"/>
          </a:xfrm>
          <a:prstGeom prst="rect">
            <a:avLst/>
          </a:prstGeom>
        </p:spPr>
        <p:txBody>
          <a:bodyPr/>
          <a:lstStyle>
            <a:lvl1pPr algn="r">
              <a:defRPr spc="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131321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werkingsopd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Tijdelijke aanduiding voor inhoud 31" descr="Potlood">
            <a:extLst>
              <a:ext uri="{FF2B5EF4-FFF2-40B4-BE49-F238E27FC236}">
                <a16:creationId xmlns:a16="http://schemas.microsoft.com/office/drawing/2014/main" id="{FD8AD2E3-2892-4588-B699-34007DE96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1664" y="114847"/>
            <a:ext cx="631825" cy="631825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169E7FA8-7567-403C-9E0A-C4331ED723F6}"/>
              </a:ext>
            </a:extLst>
          </p:cNvPr>
          <p:cNvSpPr/>
          <p:nvPr/>
        </p:nvSpPr>
        <p:spPr>
          <a:xfrm rot="16200000">
            <a:off x="-2586518" y="2990334"/>
            <a:ext cx="61237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kern="1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verwerkingsopdracht</a:t>
            </a:r>
          </a:p>
        </p:txBody>
      </p:sp>
    </p:spTree>
    <p:extLst>
      <p:ext uri="{BB962C8B-B14F-4D97-AF65-F5344CB8AC3E}">
        <p14:creationId xmlns:p14="http://schemas.microsoft.com/office/powerpoint/2010/main" val="1420288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ep 26">
            <a:extLst>
              <a:ext uri="{FF2B5EF4-FFF2-40B4-BE49-F238E27FC236}">
                <a16:creationId xmlns:a16="http://schemas.microsoft.com/office/drawing/2014/main" id="{420C3620-8164-4A81-92CA-0B82147C801E}"/>
              </a:ext>
            </a:extLst>
          </p:cNvPr>
          <p:cNvGrpSpPr/>
          <p:nvPr/>
        </p:nvGrpSpPr>
        <p:grpSpPr>
          <a:xfrm>
            <a:off x="-1017917" y="2013438"/>
            <a:ext cx="13740386" cy="5111262"/>
            <a:chOff x="4470321" y="-643744"/>
            <a:chExt cx="8001078" cy="7768444"/>
          </a:xfrm>
        </p:grpSpPr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498C6F7E-815D-483D-9399-AD0D17AD2D8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FF747F03-1137-45A9-AF03-305F84A89A56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30" name="Tekstvak 29">
            <a:extLst>
              <a:ext uri="{FF2B5EF4-FFF2-40B4-BE49-F238E27FC236}">
                <a16:creationId xmlns:a16="http://schemas.microsoft.com/office/drawing/2014/main" id="{AE168464-A62A-40F4-95A8-DDEE31C367F1}"/>
              </a:ext>
            </a:extLst>
          </p:cNvPr>
          <p:cNvSpPr txBox="1"/>
          <p:nvPr/>
        </p:nvSpPr>
        <p:spPr>
          <a:xfrm>
            <a:off x="10816080" y="6412524"/>
            <a:ext cx="1154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HAVO</a:t>
            </a:r>
          </a:p>
        </p:txBody>
      </p:sp>
      <p:pic>
        <p:nvPicPr>
          <p:cNvPr id="31" name="Afbeelding 3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73585900-6322-4362-9988-1EBEB0DEB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65" y="510256"/>
            <a:ext cx="3033469" cy="195635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4B7BD462-2D8E-4923-8D7E-F510B26D0EEF}"/>
              </a:ext>
            </a:extLst>
          </p:cNvPr>
          <p:cNvSpPr/>
          <p:nvPr/>
        </p:nvSpPr>
        <p:spPr>
          <a:xfrm>
            <a:off x="0" y="342900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spc="300" dirty="0">
                <a:latin typeface="Arial" panose="020B0604020202020204" pitchFamily="34" charset="0"/>
                <a:cs typeface="Arial" panose="020B0604020202020204" pitchFamily="34" charset="0"/>
              </a:rPr>
              <a:t>www.economielokaal.nl</a:t>
            </a:r>
            <a:endParaRPr lang="nl-NL" sz="4000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FD5F8B6-BEB0-4C5E-9BA7-889F3543F48E}"/>
              </a:ext>
            </a:extLst>
          </p:cNvPr>
          <p:cNvSpPr/>
          <p:nvPr/>
        </p:nvSpPr>
        <p:spPr>
          <a:xfrm>
            <a:off x="3908540" y="4582773"/>
            <a:ext cx="4374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>
                <a:solidFill>
                  <a:schemeClr val="bg2">
                    <a:lumMod val="25000"/>
                  </a:schemeClr>
                </a:solidFill>
              </a:rPr>
              <a:t>voor een stijgende lijn !</a:t>
            </a:r>
          </a:p>
        </p:txBody>
      </p:sp>
    </p:spTree>
    <p:extLst>
      <p:ext uri="{BB962C8B-B14F-4D97-AF65-F5344CB8AC3E}">
        <p14:creationId xmlns:p14="http://schemas.microsoft.com/office/powerpoint/2010/main" val="1984860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werkingsopd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Tijdelijke aanduiding voor inhoud 31" descr="Potlood">
            <a:extLst>
              <a:ext uri="{FF2B5EF4-FFF2-40B4-BE49-F238E27FC236}">
                <a16:creationId xmlns:a16="http://schemas.microsoft.com/office/drawing/2014/main" id="{FD8AD2E3-2892-4588-B699-34007DE96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1664" y="114847"/>
            <a:ext cx="631825" cy="631825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169E7FA8-7567-403C-9E0A-C4331ED723F6}"/>
              </a:ext>
            </a:extLst>
          </p:cNvPr>
          <p:cNvSpPr/>
          <p:nvPr/>
        </p:nvSpPr>
        <p:spPr>
          <a:xfrm rot="16200000">
            <a:off x="-2586518" y="2990334"/>
            <a:ext cx="61237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kern="1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verwerkingsopdracht</a:t>
            </a:r>
          </a:p>
        </p:txBody>
      </p:sp>
    </p:spTree>
    <p:extLst>
      <p:ext uri="{BB962C8B-B14F-4D97-AF65-F5344CB8AC3E}">
        <p14:creationId xmlns:p14="http://schemas.microsoft.com/office/powerpoint/2010/main" val="721870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1219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6A2DDDEB-8ECD-444E-BC0B-77269F781C5F}"/>
              </a:ext>
            </a:extLst>
          </p:cNvPr>
          <p:cNvSpPr/>
          <p:nvPr/>
        </p:nvSpPr>
        <p:spPr>
          <a:xfrm>
            <a:off x="4724399" y="-622300"/>
            <a:ext cx="7747000" cy="7747000"/>
          </a:xfrm>
          <a:custGeom>
            <a:avLst/>
            <a:gdLst>
              <a:gd name="connsiteX0" fmla="*/ 7708900 w 7747000"/>
              <a:gd name="connsiteY0" fmla="*/ 723900 h 7747000"/>
              <a:gd name="connsiteX1" fmla="*/ 7708900 w 7747000"/>
              <a:gd name="connsiteY1" fmla="*/ 7747000 h 7747000"/>
              <a:gd name="connsiteX2" fmla="*/ 0 w 7747000"/>
              <a:gd name="connsiteY2" fmla="*/ 7747000 h 7747000"/>
              <a:gd name="connsiteX3" fmla="*/ 7747000 w 7747000"/>
              <a:gd name="connsiteY3" fmla="*/ 0 h 7747000"/>
              <a:gd name="connsiteX4" fmla="*/ 7747000 w 7747000"/>
              <a:gd name="connsiteY4" fmla="*/ 1143000 h 774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7000" h="7747000">
                <a:moveTo>
                  <a:pt x="7708900" y="723900"/>
                </a:moveTo>
                <a:lnTo>
                  <a:pt x="7708900" y="7747000"/>
                </a:lnTo>
                <a:lnTo>
                  <a:pt x="0" y="7747000"/>
                </a:lnTo>
                <a:lnTo>
                  <a:pt x="7747000" y="0"/>
                </a:lnTo>
                <a:lnTo>
                  <a:pt x="7747000" y="1143000"/>
                </a:lnTo>
              </a:path>
            </a:pathLst>
          </a:custGeom>
          <a:solidFill>
            <a:srgbClr val="1A80B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891028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9E740AC1-EFFF-477E-8260-FA2FF6CF5AB7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807B00C-668A-4BF1-A6E4-7A5729DB8C4D}"/>
              </a:ext>
            </a:extLst>
          </p:cNvPr>
          <p:cNvSpPr txBox="1"/>
          <p:nvPr/>
        </p:nvSpPr>
        <p:spPr>
          <a:xfrm>
            <a:off x="4562790" y="171891"/>
            <a:ext cx="30664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DEZE</a:t>
            </a:r>
          </a:p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PRESENTATIE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60A215D-1695-4727-9547-7AEF3CD24DAE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75722A8D-E090-4276-8005-D5472C387663}"/>
              </a:ext>
            </a:extLst>
          </p:cNvPr>
          <p:cNvSpPr/>
          <p:nvPr/>
        </p:nvSpPr>
        <p:spPr>
          <a:xfrm rot="16200000">
            <a:off x="-2918462" y="3194353"/>
            <a:ext cx="6865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spc="600" dirty="0"/>
              <a:t>economielokaal voor 45 havo</a:t>
            </a:r>
          </a:p>
        </p:txBody>
      </p:sp>
      <p:sp>
        <p:nvSpPr>
          <p:cNvPr id="18" name="Pijl: vijfhoek 17">
            <a:extLst>
              <a:ext uri="{FF2B5EF4-FFF2-40B4-BE49-F238E27FC236}">
                <a16:creationId xmlns:a16="http://schemas.microsoft.com/office/drawing/2014/main" id="{A660FE69-9B18-4214-8039-DD6D2FAEA9A2}"/>
              </a:ext>
            </a:extLst>
          </p:cNvPr>
          <p:cNvSpPr/>
          <p:nvPr/>
        </p:nvSpPr>
        <p:spPr>
          <a:xfrm>
            <a:off x="2162175" y="3429000"/>
            <a:ext cx="1028700" cy="576000"/>
          </a:xfrm>
          <a:prstGeom prst="homePlate">
            <a:avLst/>
          </a:prstGeom>
          <a:solidFill>
            <a:srgbClr val="258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1</a:t>
            </a:r>
          </a:p>
        </p:txBody>
      </p:sp>
      <p:sp>
        <p:nvSpPr>
          <p:cNvPr id="19" name="Pijl: punthaak 18">
            <a:extLst>
              <a:ext uri="{FF2B5EF4-FFF2-40B4-BE49-F238E27FC236}">
                <a16:creationId xmlns:a16="http://schemas.microsoft.com/office/drawing/2014/main" id="{8E64B550-60CD-4A63-9FAD-648F83E38FCE}"/>
              </a:ext>
            </a:extLst>
          </p:cNvPr>
          <p:cNvSpPr/>
          <p:nvPr/>
        </p:nvSpPr>
        <p:spPr>
          <a:xfrm>
            <a:off x="3038475" y="3429000"/>
            <a:ext cx="8382000" cy="576000"/>
          </a:xfrm>
          <a:prstGeom prst="chevron">
            <a:avLst/>
          </a:prstGeom>
          <a:noFill/>
          <a:ln w="38100"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0" name="Pijl: vijfhoek 19">
            <a:extLst>
              <a:ext uri="{FF2B5EF4-FFF2-40B4-BE49-F238E27FC236}">
                <a16:creationId xmlns:a16="http://schemas.microsoft.com/office/drawing/2014/main" id="{1866F006-2917-40F1-BB68-C6ADFC1DA183}"/>
              </a:ext>
            </a:extLst>
          </p:cNvPr>
          <p:cNvSpPr/>
          <p:nvPr/>
        </p:nvSpPr>
        <p:spPr>
          <a:xfrm>
            <a:off x="2162175" y="4152900"/>
            <a:ext cx="1028700" cy="576000"/>
          </a:xfrm>
          <a:prstGeom prst="homePlate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2</a:t>
            </a:r>
          </a:p>
        </p:txBody>
      </p:sp>
      <p:sp>
        <p:nvSpPr>
          <p:cNvPr id="21" name="Pijl: punthaak 20">
            <a:extLst>
              <a:ext uri="{FF2B5EF4-FFF2-40B4-BE49-F238E27FC236}">
                <a16:creationId xmlns:a16="http://schemas.microsoft.com/office/drawing/2014/main" id="{FC6993CF-0AE6-4C3C-898C-FFD42211E9F4}"/>
              </a:ext>
            </a:extLst>
          </p:cNvPr>
          <p:cNvSpPr/>
          <p:nvPr/>
        </p:nvSpPr>
        <p:spPr>
          <a:xfrm>
            <a:off x="3038475" y="4152900"/>
            <a:ext cx="8382000" cy="576000"/>
          </a:xfrm>
          <a:prstGeom prst="chevron">
            <a:avLst/>
          </a:prstGeom>
          <a:noFill/>
          <a:ln w="381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Pijl: vijfhoek 21">
            <a:extLst>
              <a:ext uri="{FF2B5EF4-FFF2-40B4-BE49-F238E27FC236}">
                <a16:creationId xmlns:a16="http://schemas.microsoft.com/office/drawing/2014/main" id="{A92FD04F-835F-473D-976E-511F2381BFBA}"/>
              </a:ext>
            </a:extLst>
          </p:cNvPr>
          <p:cNvSpPr/>
          <p:nvPr/>
        </p:nvSpPr>
        <p:spPr>
          <a:xfrm>
            <a:off x="2162175" y="4888583"/>
            <a:ext cx="1028700" cy="576000"/>
          </a:xfrm>
          <a:prstGeom prst="homePlate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3</a:t>
            </a:r>
          </a:p>
        </p:txBody>
      </p:sp>
      <p:sp>
        <p:nvSpPr>
          <p:cNvPr id="23" name="Pijl: punthaak 22">
            <a:extLst>
              <a:ext uri="{FF2B5EF4-FFF2-40B4-BE49-F238E27FC236}">
                <a16:creationId xmlns:a16="http://schemas.microsoft.com/office/drawing/2014/main" id="{D166A1A9-F38F-44BE-969E-CB01C50993D4}"/>
              </a:ext>
            </a:extLst>
          </p:cNvPr>
          <p:cNvSpPr/>
          <p:nvPr/>
        </p:nvSpPr>
        <p:spPr>
          <a:xfrm>
            <a:off x="3038475" y="4888583"/>
            <a:ext cx="8382000" cy="576000"/>
          </a:xfrm>
          <a:prstGeom prst="chevron">
            <a:avLst/>
          </a:prstGeom>
          <a:noFill/>
          <a:ln w="381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7" name="Tijdelijke aanduiding voor tekst 2">
            <a:extLst>
              <a:ext uri="{FF2B5EF4-FFF2-40B4-BE49-F238E27FC236}">
                <a16:creationId xmlns:a16="http://schemas.microsoft.com/office/drawing/2014/main" id="{8BBC9B00-4EE0-4490-9C58-79490B9D5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8881" y="3488256"/>
            <a:ext cx="7534289" cy="461665"/>
          </a:xfrm>
        </p:spPr>
        <p:txBody>
          <a:bodyPr anchor="ctr"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2">
            <a:extLst>
              <a:ext uri="{FF2B5EF4-FFF2-40B4-BE49-F238E27FC236}">
                <a16:creationId xmlns:a16="http://schemas.microsoft.com/office/drawing/2014/main" id="{521E979D-91E4-4B6F-B53B-00EDD1B2149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358881" y="4209816"/>
            <a:ext cx="7534289" cy="461665"/>
          </a:xfrm>
        </p:spPr>
        <p:txBody>
          <a:bodyPr anchor="ctr"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ijdelijke aanduiding voor tekst 2">
            <a:extLst>
              <a:ext uri="{FF2B5EF4-FFF2-40B4-BE49-F238E27FC236}">
                <a16:creationId xmlns:a16="http://schemas.microsoft.com/office/drawing/2014/main" id="{9B49DFA4-9B80-4EA3-B3F2-71D70AF5B7B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358881" y="4947401"/>
            <a:ext cx="7534289" cy="461665"/>
          </a:xfrm>
        </p:spPr>
        <p:txBody>
          <a:bodyPr anchor="ctr"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17775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6825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C1D4CA26-6F05-4994-BA46-E0DAC85EB45E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6509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715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B4E8A1-2EEC-4975-BAEC-4FDCAA9FB204}"/>
              </a:ext>
            </a:extLst>
          </p:cNvPr>
          <p:cNvSpPr/>
          <p:nvPr/>
        </p:nvSpPr>
        <p:spPr>
          <a:xfrm>
            <a:off x="7152000" y="-7626"/>
            <a:ext cx="5040000" cy="6865625"/>
          </a:xfrm>
          <a:prstGeom prst="rect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747910"/>
      </p:ext>
    </p:extLst>
  </p:cSld>
  <p:clrMapOvr>
    <a:masterClrMapping/>
  </p:clrMapOvr>
  <p:transition spd="slow">
    <p:blinds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en object - al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9FD9C8C0-4AEF-42AC-A04B-5DF029A07915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6825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324207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en object -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4817D107-E28C-44CF-A1CE-941769E35A46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22552BC-0A7A-45B7-83F2-D843FE1449B5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6825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03971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715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B4E8A1-2EEC-4975-BAEC-4FDCAA9FB204}"/>
              </a:ext>
            </a:extLst>
          </p:cNvPr>
          <p:cNvSpPr/>
          <p:nvPr/>
        </p:nvSpPr>
        <p:spPr>
          <a:xfrm>
            <a:off x="7152000" y="-7626"/>
            <a:ext cx="5040000" cy="6865625"/>
          </a:xfrm>
          <a:prstGeom prst="rect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18338395"/>
      </p:ext>
    </p:extLst>
  </p:cSld>
  <p:clrMapOvr>
    <a:masterClrMapping/>
  </p:clrMapOvr>
  <p:transition spd="slow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715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B4E8A1-2EEC-4975-BAEC-4FDCAA9FB204}"/>
              </a:ext>
            </a:extLst>
          </p:cNvPr>
          <p:cNvSpPr/>
          <p:nvPr/>
        </p:nvSpPr>
        <p:spPr>
          <a:xfrm>
            <a:off x="7152000" y="-7626"/>
            <a:ext cx="5040000" cy="6865625"/>
          </a:xfrm>
          <a:prstGeom prst="rect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006930916"/>
      </p:ext>
    </p:extLst>
  </p:cSld>
  <p:clrMapOvr>
    <a:masterClrMapping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1219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6A2DDDEB-8ECD-444E-BC0B-77269F781C5F}"/>
              </a:ext>
            </a:extLst>
          </p:cNvPr>
          <p:cNvSpPr/>
          <p:nvPr/>
        </p:nvSpPr>
        <p:spPr>
          <a:xfrm>
            <a:off x="4724399" y="-622300"/>
            <a:ext cx="7747000" cy="7747000"/>
          </a:xfrm>
          <a:custGeom>
            <a:avLst/>
            <a:gdLst>
              <a:gd name="connsiteX0" fmla="*/ 7708900 w 7747000"/>
              <a:gd name="connsiteY0" fmla="*/ 723900 h 7747000"/>
              <a:gd name="connsiteX1" fmla="*/ 7708900 w 7747000"/>
              <a:gd name="connsiteY1" fmla="*/ 7747000 h 7747000"/>
              <a:gd name="connsiteX2" fmla="*/ 0 w 7747000"/>
              <a:gd name="connsiteY2" fmla="*/ 7747000 h 7747000"/>
              <a:gd name="connsiteX3" fmla="*/ 7747000 w 7747000"/>
              <a:gd name="connsiteY3" fmla="*/ 0 h 7747000"/>
              <a:gd name="connsiteX4" fmla="*/ 7747000 w 7747000"/>
              <a:gd name="connsiteY4" fmla="*/ 1143000 h 774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7000" h="7747000">
                <a:moveTo>
                  <a:pt x="7708900" y="723900"/>
                </a:moveTo>
                <a:lnTo>
                  <a:pt x="7708900" y="7747000"/>
                </a:lnTo>
                <a:lnTo>
                  <a:pt x="0" y="7747000"/>
                </a:lnTo>
                <a:lnTo>
                  <a:pt x="7747000" y="0"/>
                </a:lnTo>
                <a:lnTo>
                  <a:pt x="7747000" y="1143000"/>
                </a:lnTo>
              </a:path>
            </a:pathLst>
          </a:custGeom>
          <a:solidFill>
            <a:srgbClr val="1A80B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729502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6825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C1D4CA26-6F05-4994-BA46-E0DAC85EB45E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5758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en object - al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9FD9C8C0-4AEF-42AC-A04B-5DF029A07915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6825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444809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en object -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4817D107-E28C-44CF-A1CE-941769E35A46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22552BC-0A7A-45B7-83F2-D843FE1449B5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6825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7140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575A89EF-3A8B-49A6-9C33-1E4F8BA4047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0AF7347-02D9-4736-BB7E-EC0E086F8DB9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135033926"/>
      </p:ext>
    </p:extLst>
  </p:cSld>
  <p:clrMapOvr>
    <a:masterClrMapping/>
  </p:clrMapOvr>
  <p:transition spd="slow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3EE39723-ACA9-4F75-B73F-491D9F0EBB87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552802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7831EE4-C1F5-4143-9C1E-30F11F03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94" y="365125"/>
            <a:ext cx="11519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8251DE-9F98-4D51-838B-9224758A1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693" y="1825625"/>
            <a:ext cx="11519647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12479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814" r:id="rId3"/>
    <p:sldLayoutId id="2147483816" r:id="rId4"/>
    <p:sldLayoutId id="2147483665" r:id="rId5"/>
    <p:sldLayoutId id="2147483813" r:id="rId6"/>
    <p:sldLayoutId id="2147483815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blinds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7831EE4-C1F5-4143-9C1E-30F11F03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94" y="365125"/>
            <a:ext cx="11519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8251DE-9F98-4D51-838B-9224758A1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693" y="1825625"/>
            <a:ext cx="11519647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14331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4" r:id="rId2"/>
    <p:sldLayoutId id="2147483812" r:id="rId3"/>
    <p:sldLayoutId id="2147483663" r:id="rId4"/>
    <p:sldLayoutId id="2147483666" r:id="rId5"/>
    <p:sldLayoutId id="2147483667" r:id="rId6"/>
  </p:sldLayoutIdLst>
  <p:transition spd="slow">
    <p:blinds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7831EE4-C1F5-4143-9C1E-30F11F03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94" y="365125"/>
            <a:ext cx="11519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8251DE-9F98-4D51-838B-9224758A1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693" y="1825625"/>
            <a:ext cx="11519647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42463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ransition spd="slow">
    <p:blinds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A814B4-24C5-4F21-B012-76A17B9CB2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Monetair beleid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63A4261-135A-48BA-9CA9-69AD61E6D1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invloed van geld in de economie</a:t>
            </a:r>
          </a:p>
        </p:txBody>
      </p:sp>
    </p:spTree>
    <p:extLst>
      <p:ext uri="{BB962C8B-B14F-4D97-AF65-F5344CB8AC3E}">
        <p14:creationId xmlns:p14="http://schemas.microsoft.com/office/powerpoint/2010/main" val="2931166444"/>
      </p:ext>
    </p:extLst>
  </p:cSld>
  <p:clrMapOvr>
    <a:masterClrMapping/>
  </p:clrMapOvr>
  <p:transition spd="slow"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fgeronde rechthoek 14"/>
          <p:cNvSpPr/>
          <p:nvPr/>
        </p:nvSpPr>
        <p:spPr>
          <a:xfrm>
            <a:off x="6394165" y="5592725"/>
            <a:ext cx="4495800" cy="75485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/>
          <p:nvPr/>
        </p:nvSpPr>
        <p:spPr>
          <a:xfrm>
            <a:off x="7890468" y="3747159"/>
            <a:ext cx="1219200" cy="804007"/>
          </a:xfrm>
          <a:prstGeom prst="ellipse">
            <a:avLst/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3962400" y="3810000"/>
            <a:ext cx="990600" cy="1143000"/>
          </a:xfrm>
          <a:prstGeom prst="ellipse">
            <a:avLst/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355600" y="5718263"/>
            <a:ext cx="6858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 dirty="0">
                <a:latin typeface="+mn-lt"/>
              </a:rPr>
              <a:t>Het </a:t>
            </a:r>
            <a:r>
              <a:rPr lang="nl-NL" sz="2400" b="1" dirty="0">
                <a:solidFill>
                  <a:srgbClr val="006600"/>
                </a:solidFill>
                <a:latin typeface="+mn-lt"/>
              </a:rPr>
              <a:t>liquiditeitspercentage</a:t>
            </a:r>
            <a:r>
              <a:rPr lang="nl-NL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nl-NL" sz="2400" dirty="0">
                <a:latin typeface="+mn-lt"/>
              </a:rPr>
              <a:t>van de bank is: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6578586" y="5875420"/>
            <a:ext cx="3396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C00000"/>
                </a:solidFill>
              </a:rPr>
              <a:t>rekening courant tegoeden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Geldschepping door kredietverlening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nl-NL" sz="2000" dirty="0"/>
              <a:t>Het geld in de kas van de banken hoort </a:t>
            </a:r>
            <a:r>
              <a:rPr lang="nl-NL" sz="2000" u="sng" dirty="0"/>
              <a:t>niet</a:t>
            </a:r>
            <a:r>
              <a:rPr lang="nl-NL" sz="2000" dirty="0"/>
              <a:t> bij de maatschappelijke geldhoeveelheid.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nl-NL" sz="2000" dirty="0"/>
              <a:t>Dit geld, samen met het tegoed bij de Centrale Bank, dient ter </a:t>
            </a:r>
            <a:r>
              <a:rPr lang="nl-NL" sz="2000" dirty="0">
                <a:solidFill>
                  <a:srgbClr val="C00000"/>
                </a:solidFill>
              </a:rPr>
              <a:t>dekking van de girale verplichtingen</a:t>
            </a:r>
          </a:p>
          <a:p>
            <a:pPr marL="0" indent="0">
              <a:buNone/>
            </a:pPr>
            <a:endParaRPr lang="nl-NL" sz="2000" dirty="0"/>
          </a:p>
        </p:txBody>
      </p:sp>
      <p:graphicFrame>
        <p:nvGraphicFramePr>
          <p:cNvPr id="8" name="Group 44"/>
          <p:cNvGraphicFramePr>
            <a:graphicFrameLocks/>
          </p:cNvGraphicFramePr>
          <p:nvPr/>
        </p:nvGraphicFramePr>
        <p:xfrm>
          <a:off x="990600" y="3573927"/>
          <a:ext cx="8153400" cy="115047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7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847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Balans van een bank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446109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Kas 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€ 100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Rekening courant tegoed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€ 5000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Tegoed centrale bank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€ 400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hthoek 6"/>
          <p:cNvSpPr/>
          <p:nvPr/>
        </p:nvSpPr>
        <p:spPr>
          <a:xfrm>
            <a:off x="6595334" y="5622154"/>
            <a:ext cx="3310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u="sng" dirty="0">
                <a:solidFill>
                  <a:srgbClr val="006600"/>
                </a:solidFill>
                <a:uFill>
                  <a:solidFill>
                    <a:srgbClr val="006600"/>
                  </a:solidFill>
                </a:uFill>
              </a:rPr>
              <a:t>kas + tegoed centrale bank</a:t>
            </a:r>
          </a:p>
        </p:txBody>
      </p:sp>
      <p:sp>
        <p:nvSpPr>
          <p:cNvPr id="13" name="Vrije vorm 12"/>
          <p:cNvSpPr/>
          <p:nvPr/>
        </p:nvSpPr>
        <p:spPr>
          <a:xfrm>
            <a:off x="4903596" y="4521758"/>
            <a:ext cx="3104940" cy="484747"/>
          </a:xfrm>
          <a:custGeom>
            <a:avLst/>
            <a:gdLst>
              <a:gd name="connsiteX0" fmla="*/ 0 w 3104940"/>
              <a:gd name="connsiteY0" fmla="*/ 301451 h 484747"/>
              <a:gd name="connsiteX1" fmla="*/ 1728316 w 3104940"/>
              <a:gd name="connsiteY1" fmla="*/ 472273 h 484747"/>
              <a:gd name="connsiteX2" fmla="*/ 3104940 w 3104940"/>
              <a:gd name="connsiteY2" fmla="*/ 0 h 48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4940" h="484747">
                <a:moveTo>
                  <a:pt x="0" y="301451"/>
                </a:moveTo>
                <a:cubicBezTo>
                  <a:pt x="605413" y="411983"/>
                  <a:pt x="1210826" y="522515"/>
                  <a:pt x="1728316" y="472273"/>
                </a:cubicBezTo>
                <a:cubicBezTo>
                  <a:pt x="2245806" y="422031"/>
                  <a:pt x="2675373" y="211015"/>
                  <a:pt x="3104940" y="0"/>
                </a:cubicBezTo>
              </a:path>
            </a:pathLst>
          </a:custGeom>
          <a:ln w="76200" cap="flat" cmpd="sng" algn="ctr">
            <a:solidFill>
              <a:srgbClr val="0066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9802627" y="5749041"/>
            <a:ext cx="1059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× 100%</a:t>
            </a:r>
          </a:p>
        </p:txBody>
      </p:sp>
    </p:spTree>
    <p:extLst>
      <p:ext uri="{BB962C8B-B14F-4D97-AF65-F5344CB8AC3E}">
        <p14:creationId xmlns:p14="http://schemas.microsoft.com/office/powerpoint/2010/main" val="2515620235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9" grpId="0" animBg="1"/>
      <p:bldP spid="19459" grpId="0"/>
      <p:bldP spid="2" grpId="0"/>
      <p:bldP spid="7" grpId="0"/>
      <p:bldP spid="13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Girale geldschepping</a:t>
            </a:r>
          </a:p>
        </p:txBody>
      </p:sp>
      <p:graphicFrame>
        <p:nvGraphicFramePr>
          <p:cNvPr id="15404" name="Group 44"/>
          <p:cNvGraphicFramePr>
            <a:graphicFrameLocks noGrp="1"/>
          </p:cNvGraphicFramePr>
          <p:nvPr>
            <p:ph idx="1"/>
          </p:nvPr>
        </p:nvGraphicFramePr>
        <p:xfrm>
          <a:off x="355600" y="1670630"/>
          <a:ext cx="7330850" cy="1548684"/>
        </p:xfrm>
        <a:graphic>
          <a:graphicData uri="http://schemas.openxmlformats.org/drawingml/2006/table">
            <a:tbl>
              <a:tblPr/>
              <a:tblGrid>
                <a:gridCol w="2597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84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63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1027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                                     Balans van een bank</a:t>
                      </a:r>
                    </a:p>
                  </a:txBody>
                  <a:tcPr marT="45705" marB="45705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6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Kas </a:t>
                      </a:r>
                    </a:p>
                  </a:txBody>
                  <a:tcPr marL="72000" marR="72000" marT="0" marB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€ 100</a:t>
                      </a:r>
                    </a:p>
                  </a:txBody>
                  <a:tcPr marL="72000" marR="7200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Rekening courant tegoed</a:t>
                      </a:r>
                    </a:p>
                  </a:txBody>
                  <a:tcPr marL="72000" marR="72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€ 5.000</a:t>
                      </a:r>
                    </a:p>
                  </a:txBody>
                  <a:tcPr marL="72000" marR="7200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Tegoed centrale bank</a:t>
                      </a:r>
                    </a:p>
                  </a:txBody>
                  <a:tcPr marL="72000" marR="72000" marT="0" marB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€ 400</a:t>
                      </a:r>
                    </a:p>
                  </a:txBody>
                  <a:tcPr marL="72000" marR="7200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Debiteuren</a:t>
                      </a:r>
                    </a:p>
                  </a:txBody>
                  <a:tcPr marL="72000" marR="72000" marT="0" marB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€ 1.200</a:t>
                      </a:r>
                    </a:p>
                  </a:txBody>
                  <a:tcPr marL="72000" marR="7200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6213667"/>
                  </a:ext>
                </a:extLst>
              </a:tr>
            </a:tbl>
          </a:graphicData>
        </a:graphic>
      </p:graphicFrame>
      <p:sp>
        <p:nvSpPr>
          <p:cNvPr id="15406" name="Text Box 46"/>
          <p:cNvSpPr txBox="1">
            <a:spLocks noChangeArrowheads="1"/>
          </p:cNvSpPr>
          <p:nvPr/>
        </p:nvSpPr>
        <p:spPr bwMode="auto">
          <a:xfrm>
            <a:off x="2127931" y="3368598"/>
            <a:ext cx="4114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i="1" dirty="0" err="1"/>
              <a:t>minimaal</a:t>
            </a:r>
            <a:r>
              <a:rPr lang="en-US" sz="1600" i="1" dirty="0"/>
              <a:t> </a:t>
            </a:r>
            <a:r>
              <a:rPr lang="en-US" sz="1600" i="1" dirty="0" err="1"/>
              <a:t>vereist</a:t>
            </a:r>
            <a:r>
              <a:rPr lang="en-US" sz="1600" i="1" dirty="0"/>
              <a:t> </a:t>
            </a:r>
            <a:r>
              <a:rPr lang="en-US" sz="1600" i="1" dirty="0" err="1"/>
              <a:t>liquiditeitspercentage</a:t>
            </a:r>
            <a:r>
              <a:rPr lang="en-US" sz="1600" i="1" dirty="0"/>
              <a:t>: 8%</a:t>
            </a:r>
            <a:endParaRPr lang="nl-NL" sz="1600" i="1" dirty="0"/>
          </a:p>
        </p:txBody>
      </p:sp>
      <p:sp>
        <p:nvSpPr>
          <p:cNvPr id="15407" name="Text Box 47"/>
          <p:cNvSpPr txBox="1">
            <a:spLocks noChangeArrowheads="1"/>
          </p:cNvSpPr>
          <p:nvPr/>
        </p:nvSpPr>
        <p:spPr bwMode="auto">
          <a:xfrm>
            <a:off x="684214" y="4430161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dirty="0"/>
              <a:t>8% van € 5000 = € 400</a:t>
            </a:r>
          </a:p>
        </p:txBody>
      </p:sp>
      <p:sp>
        <p:nvSpPr>
          <p:cNvPr id="15412" name="Text Box 52"/>
          <p:cNvSpPr txBox="1">
            <a:spLocks noChangeArrowheads="1"/>
          </p:cNvSpPr>
          <p:nvPr/>
        </p:nvSpPr>
        <p:spPr bwMode="auto">
          <a:xfrm>
            <a:off x="3351214" y="4423839"/>
            <a:ext cx="594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dirty="0">
                <a:solidFill>
                  <a:srgbClr val="C00000"/>
                </a:solidFill>
              </a:rPr>
              <a:t>Dus is er nog € 100 over.</a:t>
            </a:r>
          </a:p>
        </p:txBody>
      </p:sp>
      <p:sp>
        <p:nvSpPr>
          <p:cNvPr id="15413" name="Text Box 53"/>
          <p:cNvSpPr txBox="1">
            <a:spLocks noChangeArrowheads="1"/>
          </p:cNvSpPr>
          <p:nvPr/>
        </p:nvSpPr>
        <p:spPr bwMode="auto">
          <a:xfrm>
            <a:off x="5654892" y="5782540"/>
            <a:ext cx="60607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dirty="0">
                <a:solidFill>
                  <a:srgbClr val="C00000"/>
                </a:solidFill>
              </a:rPr>
              <a:t>Dus is er voor € 1.250 </a:t>
            </a:r>
            <a:r>
              <a:rPr lang="nl-NL" b="1" dirty="0">
                <a:solidFill>
                  <a:srgbClr val="C00000"/>
                </a:solidFill>
              </a:rPr>
              <a:t>girale geldschepping</a:t>
            </a:r>
            <a:r>
              <a:rPr lang="nl-NL" dirty="0">
                <a:solidFill>
                  <a:srgbClr val="C00000"/>
                </a:solidFill>
              </a:rPr>
              <a:t> mogelijk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84212" y="3976477"/>
            <a:ext cx="7002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Hoeveel dekkingsmiddelen heeft deze bank over?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684214" y="4798969"/>
            <a:ext cx="6181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Hoeveel giraal geld kan de bank scheppen?</a:t>
            </a:r>
          </a:p>
        </p:txBody>
      </p:sp>
      <p:grpSp>
        <p:nvGrpSpPr>
          <p:cNvPr id="5" name="Groep 4"/>
          <p:cNvGrpSpPr/>
          <p:nvPr/>
        </p:nvGrpSpPr>
        <p:grpSpPr>
          <a:xfrm>
            <a:off x="684214" y="5269777"/>
            <a:ext cx="8305800" cy="1014444"/>
            <a:chOff x="533400" y="5490865"/>
            <a:chExt cx="8305800" cy="1014444"/>
          </a:xfrm>
        </p:grpSpPr>
        <p:sp>
          <p:nvSpPr>
            <p:cNvPr id="15410" name="Text Box 50"/>
            <p:cNvSpPr txBox="1">
              <a:spLocks noChangeArrowheads="1"/>
            </p:cNvSpPr>
            <p:nvPr/>
          </p:nvSpPr>
          <p:spPr bwMode="auto">
            <a:xfrm>
              <a:off x="533400" y="5490865"/>
              <a:ext cx="8305800" cy="784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Met € 500 (100+400) </a:t>
              </a:r>
              <a:r>
                <a:rPr lang="nl-NL" dirty="0"/>
                <a:t>dekkingsmiddelen</a:t>
              </a:r>
              <a:r>
                <a:rPr lang="en-US" dirty="0"/>
                <a:t> </a:t>
              </a:r>
              <a:r>
                <a:rPr lang="en-US" dirty="0" err="1"/>
                <a:t>kan</a:t>
              </a:r>
              <a:r>
                <a:rPr lang="en-US" dirty="0"/>
                <a:t> de bank: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u="sng" dirty="0"/>
                <a:t>€ 500</a:t>
              </a:r>
              <a:endParaRPr lang="nl-NL" u="sng" dirty="0"/>
            </a:p>
          </p:txBody>
        </p:sp>
        <p:sp>
          <p:nvSpPr>
            <p:cNvPr id="3" name="Tekstvak 2"/>
            <p:cNvSpPr txBox="1"/>
            <p:nvPr/>
          </p:nvSpPr>
          <p:spPr>
            <a:xfrm>
              <a:off x="767176" y="613597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8</a:t>
              </a:r>
            </a:p>
          </p:txBody>
        </p:sp>
        <p:sp>
          <p:nvSpPr>
            <p:cNvPr id="4" name="Tekstvak 3"/>
            <p:cNvSpPr txBox="1"/>
            <p:nvPr/>
          </p:nvSpPr>
          <p:spPr>
            <a:xfrm>
              <a:off x="1128090" y="6003628"/>
              <a:ext cx="43973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× 100 = € 6.250 girale tegoeden dekken</a:t>
              </a:r>
            </a:p>
          </p:txBody>
        </p:sp>
      </p:grpSp>
      <p:sp>
        <p:nvSpPr>
          <p:cNvPr id="15" name="Tekstvak 14">
            <a:extLst>
              <a:ext uri="{FF2B5EF4-FFF2-40B4-BE49-F238E27FC236}">
                <a16:creationId xmlns:a16="http://schemas.microsoft.com/office/drawing/2014/main" id="{6FC4F39F-67DC-4FB0-9BFC-B995E72782D2}"/>
              </a:ext>
            </a:extLst>
          </p:cNvPr>
          <p:cNvSpPr txBox="1"/>
          <p:nvPr/>
        </p:nvSpPr>
        <p:spPr>
          <a:xfrm>
            <a:off x="7270577" y="2245335"/>
            <a:ext cx="9966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600" b="1" dirty="0">
                <a:solidFill>
                  <a:srgbClr val="C00000"/>
                </a:solidFill>
              </a:rPr>
              <a:t>+ 1.250</a:t>
            </a:r>
            <a:endParaRPr lang="nl-NL" sz="1600" b="1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7702FB6-52DA-4116-82C2-03BFC7232C70}"/>
              </a:ext>
            </a:extLst>
          </p:cNvPr>
          <p:cNvSpPr txBox="1"/>
          <p:nvPr/>
        </p:nvSpPr>
        <p:spPr>
          <a:xfrm>
            <a:off x="3024329" y="3030500"/>
            <a:ext cx="9966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600" b="1" dirty="0">
                <a:solidFill>
                  <a:srgbClr val="C00000"/>
                </a:solidFill>
              </a:rPr>
              <a:t>+ 1.250</a:t>
            </a:r>
            <a:endParaRPr lang="nl-NL" sz="1600" b="1" dirty="0"/>
          </a:p>
        </p:txBody>
      </p:sp>
      <p:grpSp>
        <p:nvGrpSpPr>
          <p:cNvPr id="19" name="Groep 18">
            <a:extLst>
              <a:ext uri="{FF2B5EF4-FFF2-40B4-BE49-F238E27FC236}">
                <a16:creationId xmlns:a16="http://schemas.microsoft.com/office/drawing/2014/main" id="{BD8CFDF8-2F2A-4BC6-9C8F-C9060BBDC2C6}"/>
              </a:ext>
            </a:extLst>
          </p:cNvPr>
          <p:cNvGrpSpPr/>
          <p:nvPr/>
        </p:nvGrpSpPr>
        <p:grpSpPr>
          <a:xfrm>
            <a:off x="2016286" y="2414612"/>
            <a:ext cx="5254291" cy="1711896"/>
            <a:chOff x="2016286" y="2414612"/>
            <a:chExt cx="5254291" cy="1711896"/>
          </a:xfrm>
        </p:grpSpPr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456B0465-92B0-4FC4-A1F7-817BE193AFD2}"/>
                </a:ext>
              </a:extLst>
            </p:cNvPr>
            <p:cNvSpPr txBox="1"/>
            <p:nvPr/>
          </p:nvSpPr>
          <p:spPr>
            <a:xfrm>
              <a:off x="2016286" y="3757176"/>
              <a:ext cx="36599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b="1" dirty="0">
                  <a:solidFill>
                    <a:srgbClr val="C00000"/>
                  </a:solidFill>
                </a:rPr>
                <a:t>wederzijdse schuldaanvaarding</a:t>
              </a:r>
            </a:p>
          </p:txBody>
        </p:sp>
        <p:cxnSp>
          <p:nvCxnSpPr>
            <p:cNvPr id="9" name="Rechte verbindingslijn met pijl 8">
              <a:extLst>
                <a:ext uri="{FF2B5EF4-FFF2-40B4-BE49-F238E27FC236}">
                  <a16:creationId xmlns:a16="http://schemas.microsoft.com/office/drawing/2014/main" id="{98C64442-1D51-4DE6-84FA-2DC282E709FB}"/>
                </a:ext>
              </a:extLst>
            </p:cNvPr>
            <p:cNvCxnSpPr>
              <a:cxnSpLocks/>
              <a:stCxn id="7" idx="0"/>
              <a:endCxn id="15" idx="1"/>
            </p:cNvCxnSpPr>
            <p:nvPr/>
          </p:nvCxnSpPr>
          <p:spPr>
            <a:xfrm flipV="1">
              <a:off x="3846274" y="2414612"/>
              <a:ext cx="3424303" cy="1342564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met pijl 12">
              <a:extLst>
                <a:ext uri="{FF2B5EF4-FFF2-40B4-BE49-F238E27FC236}">
                  <a16:creationId xmlns:a16="http://schemas.microsoft.com/office/drawing/2014/main" id="{19B71673-616D-4C51-9D19-B7D1ABD95242}"/>
                </a:ext>
              </a:extLst>
            </p:cNvPr>
            <p:cNvCxnSpPr>
              <a:cxnSpLocks/>
              <a:stCxn id="7" idx="0"/>
            </p:cNvCxnSpPr>
            <p:nvPr/>
          </p:nvCxnSpPr>
          <p:spPr>
            <a:xfrm flipH="1" flipV="1">
              <a:off x="3255264" y="3263556"/>
              <a:ext cx="591010" cy="49362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638879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06" grpId="0"/>
      <p:bldP spid="15407" grpId="0"/>
      <p:bldP spid="15407" grpId="1"/>
      <p:bldP spid="15412" grpId="0"/>
      <p:bldP spid="15412" grpId="1"/>
      <p:bldP spid="15413" grpId="0"/>
      <p:bldP spid="11" grpId="0"/>
      <p:bldP spid="11" grpId="1"/>
      <p:bldP spid="12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EB60E4CC-CA7A-4C49-AE9B-4346E2420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Monetair beleid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5402FC96-8181-44D4-98B5-809223F7F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7521575" cy="4351338"/>
          </a:xfrm>
        </p:spPr>
        <p:txBody>
          <a:bodyPr/>
          <a:lstStyle/>
          <a:p>
            <a:r>
              <a:rPr lang="nl-NL" dirty="0"/>
              <a:t>Geldschepping heeft invloed op reële economie</a:t>
            </a:r>
          </a:p>
          <a:p>
            <a:pPr lvl="1"/>
            <a:r>
              <a:rPr lang="nl-NL" sz="2400" dirty="0"/>
              <a:t>op productie</a:t>
            </a:r>
          </a:p>
          <a:p>
            <a:pPr lvl="1"/>
            <a:r>
              <a:rPr lang="nl-NL" sz="2400" dirty="0"/>
              <a:t>en inflatie</a:t>
            </a:r>
          </a:p>
          <a:p>
            <a:endParaRPr lang="nl-NL" dirty="0"/>
          </a:p>
          <a:p>
            <a:r>
              <a:rPr lang="nl-NL" dirty="0"/>
              <a:t>Enkelvoudig mandaat: </a:t>
            </a:r>
            <a:br>
              <a:rPr lang="nl-NL" dirty="0"/>
            </a:br>
            <a:r>
              <a:rPr lang="nl-NL" dirty="0"/>
              <a:t>prijsstabiliteit (</a:t>
            </a:r>
            <a:r>
              <a:rPr lang="nl-NL" b="1" dirty="0"/>
              <a:t>ECB</a:t>
            </a:r>
            <a:r>
              <a:rPr lang="nl-NL" dirty="0"/>
              <a:t>)</a:t>
            </a:r>
          </a:p>
          <a:p>
            <a:endParaRPr lang="nl-NL" dirty="0"/>
          </a:p>
          <a:p>
            <a:r>
              <a:rPr lang="nl-NL" dirty="0"/>
              <a:t>Duaal mandaat: </a:t>
            </a:r>
            <a:br>
              <a:rPr lang="nl-NL" dirty="0"/>
            </a:br>
            <a:r>
              <a:rPr lang="nl-NL" dirty="0"/>
              <a:t>prijsstabiliteit en economische groei </a:t>
            </a:r>
            <a:br>
              <a:rPr lang="nl-NL" dirty="0"/>
            </a:br>
            <a:r>
              <a:rPr lang="nl-NL" dirty="0"/>
              <a:t>(bijvoorbeeld </a:t>
            </a:r>
            <a:r>
              <a:rPr lang="nl-NL" b="1" dirty="0"/>
              <a:t>FED</a:t>
            </a:r>
            <a:r>
              <a:rPr lang="nl-NL" dirty="0"/>
              <a:t>)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0E6CA6D-1116-4229-9CFD-A5D528FF447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923" y="1817999"/>
            <a:ext cx="3817009" cy="242380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FB8FFE4-7F38-4B63-B2C2-65D02F5CDB6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924" y="4402652"/>
            <a:ext cx="3817009" cy="211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729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A2790F-C283-48AA-BFD9-81E5A949C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Inflatiebewaking: ECB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578361-61F6-4203-B6E6-9A2BB6DE7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Doelstelling: inflatie even onder 2% houden</a:t>
            </a:r>
          </a:p>
          <a:p>
            <a:pPr lvl="1"/>
            <a:r>
              <a:rPr lang="nl-NL" dirty="0"/>
              <a:t>Beperkte geldontwaarding (van vermogen)</a:t>
            </a:r>
          </a:p>
          <a:p>
            <a:pPr lvl="1"/>
            <a:r>
              <a:rPr lang="nl-NL" dirty="0"/>
              <a:t>Stimulans lenen en besteden</a:t>
            </a:r>
          </a:p>
          <a:p>
            <a:pPr lvl="1"/>
            <a:endParaRPr lang="nl-NL" dirty="0"/>
          </a:p>
          <a:p>
            <a:r>
              <a:rPr lang="nl-NL" dirty="0"/>
              <a:t>ECB kan via rente de bestedingsinflatie beïnvloeden</a:t>
            </a:r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74E1B975-9728-4B7A-B5D9-0CBF117675D3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>
            <a:off x="7629456" y="4692207"/>
            <a:ext cx="571016" cy="0"/>
          </a:xfrm>
          <a:prstGeom prst="straightConnector1">
            <a:avLst/>
          </a:prstGeom>
          <a:ln w="44450">
            <a:solidFill>
              <a:srgbClr val="258812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6CBE8EAD-AA78-4A55-9D27-069A134DFF86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2108369" y="4689460"/>
            <a:ext cx="571018" cy="0"/>
          </a:xfrm>
          <a:prstGeom prst="straightConnector1">
            <a:avLst/>
          </a:prstGeom>
          <a:ln w="44450">
            <a:solidFill>
              <a:srgbClr val="258812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18" name="Groep 17">
            <a:extLst>
              <a:ext uri="{FF2B5EF4-FFF2-40B4-BE49-F238E27FC236}">
                <a16:creationId xmlns:a16="http://schemas.microsoft.com/office/drawing/2014/main" id="{2F6EC1B8-92CB-4EDC-B4A7-0D4B85422A0E}"/>
              </a:ext>
            </a:extLst>
          </p:cNvPr>
          <p:cNvGrpSpPr/>
          <p:nvPr/>
        </p:nvGrpSpPr>
        <p:grpSpPr>
          <a:xfrm>
            <a:off x="524194" y="4089296"/>
            <a:ext cx="1584176" cy="861774"/>
            <a:chOff x="524194" y="4089296"/>
            <a:chExt cx="1584176" cy="861774"/>
          </a:xfrm>
        </p:grpSpPr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C6294EA8-81C9-4D72-AFD7-ACDDDD6B026F}"/>
                </a:ext>
              </a:extLst>
            </p:cNvPr>
            <p:cNvSpPr/>
            <p:nvPr/>
          </p:nvSpPr>
          <p:spPr>
            <a:xfrm>
              <a:off x="524194" y="4089296"/>
              <a:ext cx="1584176" cy="338554"/>
            </a:xfrm>
            <a:prstGeom prst="rect">
              <a:avLst/>
            </a:prstGeom>
            <a:ln w="1270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nl-NL" sz="1600" b="1" dirty="0"/>
                <a:t>Centrale Bank</a:t>
              </a:r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77B2413E-F0CA-43BE-BB46-310CF0FD6A1C}"/>
                </a:ext>
              </a:extLst>
            </p:cNvPr>
            <p:cNvSpPr/>
            <p:nvPr/>
          </p:nvSpPr>
          <p:spPr>
            <a:xfrm>
              <a:off x="524194" y="4427850"/>
              <a:ext cx="1584175" cy="52322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nl-NL" sz="1400" dirty="0"/>
                <a:t>Diverse </a:t>
              </a:r>
              <a:br>
                <a:rPr lang="nl-NL" sz="1400" dirty="0"/>
              </a:br>
              <a:r>
                <a:rPr lang="nl-NL" sz="1400" dirty="0"/>
                <a:t>instrumenten</a:t>
              </a:r>
            </a:p>
          </p:txBody>
        </p:sp>
      </p:grpSp>
      <p:grpSp>
        <p:nvGrpSpPr>
          <p:cNvPr id="19" name="Groep 18">
            <a:extLst>
              <a:ext uri="{FF2B5EF4-FFF2-40B4-BE49-F238E27FC236}">
                <a16:creationId xmlns:a16="http://schemas.microsoft.com/office/drawing/2014/main" id="{0EFB56EC-7E8F-4182-A46C-B649E33FB139}"/>
              </a:ext>
            </a:extLst>
          </p:cNvPr>
          <p:cNvGrpSpPr/>
          <p:nvPr/>
        </p:nvGrpSpPr>
        <p:grpSpPr>
          <a:xfrm>
            <a:off x="2679386" y="4089296"/>
            <a:ext cx="1368151" cy="861774"/>
            <a:chOff x="2684433" y="4089296"/>
            <a:chExt cx="1368151" cy="861774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EA82E7DA-F281-4AB9-A894-C5AFA7E02856}"/>
                </a:ext>
              </a:extLst>
            </p:cNvPr>
            <p:cNvSpPr/>
            <p:nvPr/>
          </p:nvSpPr>
          <p:spPr>
            <a:xfrm>
              <a:off x="2684433" y="4089296"/>
              <a:ext cx="1368151" cy="338554"/>
            </a:xfrm>
            <a:prstGeom prst="rect">
              <a:avLst/>
            </a:prstGeom>
            <a:ln w="1270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nl-NL" sz="1600" b="1" dirty="0"/>
                <a:t>Banken</a:t>
              </a:r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474C1D05-4211-4E89-B619-130B87A6C36C}"/>
                </a:ext>
              </a:extLst>
            </p:cNvPr>
            <p:cNvSpPr/>
            <p:nvPr/>
          </p:nvSpPr>
          <p:spPr>
            <a:xfrm>
              <a:off x="2684434" y="4427850"/>
              <a:ext cx="1368150" cy="52322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nl-NL" sz="1400" dirty="0"/>
                <a:t>Liquiditeit</a:t>
              </a:r>
            </a:p>
            <a:p>
              <a:pPr algn="ctr"/>
              <a:endParaRPr lang="nl-NL" sz="1400" dirty="0"/>
            </a:p>
          </p:txBody>
        </p:sp>
      </p:grp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339B8826-5654-4C93-B66D-17E0354A4850}"/>
              </a:ext>
            </a:extLst>
          </p:cNvPr>
          <p:cNvCxnSpPr>
            <a:cxnSpLocks/>
            <a:stCxn id="9" idx="3"/>
            <a:endCxn id="15" idx="1"/>
          </p:cNvCxnSpPr>
          <p:nvPr/>
        </p:nvCxnSpPr>
        <p:spPr>
          <a:xfrm>
            <a:off x="4047537" y="4689460"/>
            <a:ext cx="571016" cy="1"/>
          </a:xfrm>
          <a:prstGeom prst="straightConnector1">
            <a:avLst/>
          </a:prstGeom>
          <a:ln w="44450">
            <a:solidFill>
              <a:srgbClr val="258812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20" name="Groep 19">
            <a:extLst>
              <a:ext uri="{FF2B5EF4-FFF2-40B4-BE49-F238E27FC236}">
                <a16:creationId xmlns:a16="http://schemas.microsoft.com/office/drawing/2014/main" id="{1572CAC2-9166-43B3-9379-AF49B90140B3}"/>
              </a:ext>
            </a:extLst>
          </p:cNvPr>
          <p:cNvGrpSpPr/>
          <p:nvPr/>
        </p:nvGrpSpPr>
        <p:grpSpPr>
          <a:xfrm>
            <a:off x="6261305" y="4092043"/>
            <a:ext cx="1368151" cy="861774"/>
            <a:chOff x="5780777" y="4092043"/>
            <a:chExt cx="1368151" cy="861774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AB6506EC-DB4C-4BA9-8626-9DF293E275B3}"/>
                </a:ext>
              </a:extLst>
            </p:cNvPr>
            <p:cNvSpPr/>
            <p:nvPr/>
          </p:nvSpPr>
          <p:spPr>
            <a:xfrm>
              <a:off x="5780777" y="4092043"/>
              <a:ext cx="1368151" cy="338554"/>
            </a:xfrm>
            <a:prstGeom prst="rect">
              <a:avLst/>
            </a:prstGeom>
            <a:ln w="1270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nl-NL" sz="1600" b="1" dirty="0"/>
                <a:t>Publiek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48061988-2D16-4D9A-8555-93EC1B3545CA}"/>
                </a:ext>
              </a:extLst>
            </p:cNvPr>
            <p:cNvSpPr/>
            <p:nvPr/>
          </p:nvSpPr>
          <p:spPr>
            <a:xfrm>
              <a:off x="5780778" y="4430597"/>
              <a:ext cx="1368150" cy="52322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nl-NL" sz="1400" dirty="0"/>
                <a:t>Leningen: M</a:t>
              </a:r>
            </a:p>
            <a:p>
              <a:pPr algn="ctr"/>
              <a:endParaRPr lang="nl-NL" sz="1400" dirty="0"/>
            </a:p>
          </p:txBody>
        </p:sp>
      </p:grpSp>
      <p:sp>
        <p:nvSpPr>
          <p:cNvPr id="13" name="Rechthoek 12">
            <a:extLst>
              <a:ext uri="{FF2B5EF4-FFF2-40B4-BE49-F238E27FC236}">
                <a16:creationId xmlns:a16="http://schemas.microsoft.com/office/drawing/2014/main" id="{215A989A-30F4-4020-BB92-69FCCCF5575F}"/>
              </a:ext>
            </a:extLst>
          </p:cNvPr>
          <p:cNvSpPr/>
          <p:nvPr/>
        </p:nvSpPr>
        <p:spPr>
          <a:xfrm>
            <a:off x="8200472" y="4430597"/>
            <a:ext cx="136815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nl-NL" sz="1400" dirty="0"/>
              <a:t>Bestedingen</a:t>
            </a:r>
          </a:p>
          <a:p>
            <a:pPr algn="ctr"/>
            <a:r>
              <a:rPr lang="nl-NL" sz="1400" dirty="0"/>
              <a:t>(conjunctuur)</a:t>
            </a:r>
          </a:p>
        </p:txBody>
      </p: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B841AD79-31CE-4E4B-B280-2E3DDC938FDD}"/>
              </a:ext>
            </a:extLst>
          </p:cNvPr>
          <p:cNvCxnSpPr>
            <a:cxnSpLocks/>
            <a:stCxn id="15" idx="3"/>
            <a:endCxn id="12" idx="1"/>
          </p:cNvCxnSpPr>
          <p:nvPr/>
        </p:nvCxnSpPr>
        <p:spPr>
          <a:xfrm>
            <a:off x="5690289" y="4689461"/>
            <a:ext cx="571017" cy="2746"/>
          </a:xfrm>
          <a:prstGeom prst="straightConnector1">
            <a:avLst/>
          </a:prstGeom>
          <a:ln w="44450">
            <a:solidFill>
              <a:srgbClr val="258812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Rechthoek 14">
            <a:extLst>
              <a:ext uri="{FF2B5EF4-FFF2-40B4-BE49-F238E27FC236}">
                <a16:creationId xmlns:a16="http://schemas.microsoft.com/office/drawing/2014/main" id="{6D0012E7-B8F5-4D07-B3D6-4D0780DACF64}"/>
              </a:ext>
            </a:extLst>
          </p:cNvPr>
          <p:cNvSpPr/>
          <p:nvPr/>
        </p:nvSpPr>
        <p:spPr>
          <a:xfrm>
            <a:off x="4618553" y="4427851"/>
            <a:ext cx="107173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nl-NL" sz="2800" b="1" dirty="0"/>
              <a:t>rente</a:t>
            </a:r>
            <a:endParaRPr lang="nl-NL" sz="1400" b="1" dirty="0"/>
          </a:p>
        </p:txBody>
      </p: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129BD29F-7F60-4B92-8945-DD2099523810}"/>
              </a:ext>
            </a:extLst>
          </p:cNvPr>
          <p:cNvCxnSpPr>
            <a:cxnSpLocks/>
            <a:stCxn id="13" idx="3"/>
            <a:endCxn id="17" idx="1"/>
          </p:cNvCxnSpPr>
          <p:nvPr/>
        </p:nvCxnSpPr>
        <p:spPr>
          <a:xfrm flipV="1">
            <a:off x="9568622" y="4689459"/>
            <a:ext cx="571014" cy="2748"/>
          </a:xfrm>
          <a:prstGeom prst="straightConnector1">
            <a:avLst/>
          </a:prstGeom>
          <a:ln w="44450">
            <a:solidFill>
              <a:srgbClr val="258812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Rechthoek 16">
            <a:extLst>
              <a:ext uri="{FF2B5EF4-FFF2-40B4-BE49-F238E27FC236}">
                <a16:creationId xmlns:a16="http://schemas.microsoft.com/office/drawing/2014/main" id="{1C383C2D-2CF9-4E0F-9AFC-EE741F3778EC}"/>
              </a:ext>
            </a:extLst>
          </p:cNvPr>
          <p:cNvSpPr/>
          <p:nvPr/>
        </p:nvSpPr>
        <p:spPr>
          <a:xfrm>
            <a:off x="10139636" y="4427849"/>
            <a:ext cx="136815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nl-NL" sz="1400" dirty="0"/>
              <a:t>Inflatie / </a:t>
            </a:r>
          </a:p>
          <a:p>
            <a:pPr algn="ctr"/>
            <a:r>
              <a:rPr lang="nl-NL" sz="1400" dirty="0"/>
              <a:t>productie</a:t>
            </a:r>
          </a:p>
        </p:txBody>
      </p:sp>
    </p:spTree>
    <p:extLst>
      <p:ext uri="{BB962C8B-B14F-4D97-AF65-F5344CB8AC3E}">
        <p14:creationId xmlns:p14="http://schemas.microsoft.com/office/powerpoint/2010/main" val="141409421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Rechte verbindingslijn 36">
            <a:extLst>
              <a:ext uri="{FF2B5EF4-FFF2-40B4-BE49-F238E27FC236}">
                <a16:creationId xmlns:a16="http://schemas.microsoft.com/office/drawing/2014/main" id="{00A38A20-C712-4E1A-A8B8-1AF4C660B0A5}"/>
              </a:ext>
            </a:extLst>
          </p:cNvPr>
          <p:cNvCxnSpPr>
            <a:cxnSpLocks/>
          </p:cNvCxnSpPr>
          <p:nvPr/>
        </p:nvCxnSpPr>
        <p:spPr>
          <a:xfrm flipV="1">
            <a:off x="8102929" y="3147332"/>
            <a:ext cx="3319564" cy="2419244"/>
          </a:xfrm>
          <a:prstGeom prst="line">
            <a:avLst/>
          </a:prstGeom>
          <a:ln w="28575">
            <a:solidFill>
              <a:srgbClr val="51A04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Vermogensmarkt: de rente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355600" y="1817999"/>
            <a:ext cx="669470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Vraag en aanbod bepalen de evenwichtsprijs: </a:t>
            </a:r>
            <a:r>
              <a:rPr lang="nl-NL" sz="2000" b="1" dirty="0"/>
              <a:t>rente</a:t>
            </a:r>
            <a:endParaRPr lang="nl-NL" sz="2000" dirty="0"/>
          </a:p>
          <a:p>
            <a:pPr marL="0" indent="0">
              <a:spcBef>
                <a:spcPts val="1800"/>
              </a:spcBef>
              <a:buNone/>
            </a:pPr>
            <a:r>
              <a:rPr lang="nl-NL" sz="2000" dirty="0"/>
              <a:t>Banken vormen belangrijke bron van “aanbod”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nl-NL" sz="2000" dirty="0"/>
              <a:t>Liquiditeit van de bank bepaalt geldscheppend vermogen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nl-NL" sz="2000" dirty="0"/>
              <a:t>Centrale Bank kan die liquiditeit beïnvloeden:</a:t>
            </a:r>
          </a:p>
          <a:p>
            <a:pPr lvl="1">
              <a:spcBef>
                <a:spcPts val="1800"/>
              </a:spcBef>
            </a:pPr>
            <a:r>
              <a:rPr lang="nl-NL" dirty="0"/>
              <a:t>Als de rente omhoog moet</a:t>
            </a:r>
          </a:p>
          <a:p>
            <a:pPr lvl="1">
              <a:spcBef>
                <a:spcPts val="1800"/>
              </a:spcBef>
            </a:pPr>
            <a:r>
              <a:rPr lang="nl-NL" dirty="0"/>
              <a:t>Moet het geldscheppend vermogen van banken dalen</a:t>
            </a:r>
          </a:p>
          <a:p>
            <a:pPr lvl="1">
              <a:spcBef>
                <a:spcPts val="1800"/>
              </a:spcBef>
            </a:pPr>
            <a:r>
              <a:rPr lang="nl-NL" dirty="0"/>
              <a:t>Daarvoor moet de liquiditeit van banken omlaag</a:t>
            </a:r>
          </a:p>
          <a:p>
            <a:pPr lvl="1">
              <a:spcBef>
                <a:spcPts val="1800"/>
              </a:spcBef>
            </a:pPr>
            <a:r>
              <a:rPr lang="nl-NL" dirty="0"/>
              <a:t>De CB heeft daarvoor diverse instrumenten</a:t>
            </a:r>
          </a:p>
        </p:txBody>
      </p:sp>
      <p:cxnSp>
        <p:nvCxnSpPr>
          <p:cNvPr id="7" name="Rechte verbindingslijn 6"/>
          <p:cNvCxnSpPr/>
          <p:nvPr/>
        </p:nvCxnSpPr>
        <p:spPr>
          <a:xfrm>
            <a:off x="8097214" y="2249957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8097214" y="2955635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8097214" y="3661313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8097214" y="4366991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8097214" y="5072669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8817294" y="2249957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9537374" y="2249957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>
            <a:off x="10257454" y="2249957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>
            <a:off x="10977534" y="2249957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>
            <a:off x="11697614" y="2249957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/>
          <p:cNvSpPr txBox="1"/>
          <p:nvPr/>
        </p:nvSpPr>
        <p:spPr>
          <a:xfrm>
            <a:off x="9396137" y="6161947"/>
            <a:ext cx="2424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hoeveelheid × € 100 </a:t>
            </a:r>
            <a:r>
              <a:rPr lang="nl-NL" sz="1600" dirty="0" err="1">
                <a:solidFill>
                  <a:schemeClr val="bg1"/>
                </a:solidFill>
              </a:rPr>
              <a:t>mln</a:t>
            </a:r>
            <a:endParaRPr lang="nl-NL" sz="1600" dirty="0">
              <a:solidFill>
                <a:schemeClr val="bg1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 rot="16200000">
            <a:off x="6634950" y="2902570"/>
            <a:ext cx="1745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b="1" dirty="0">
                <a:solidFill>
                  <a:schemeClr val="bg1"/>
                </a:solidFill>
              </a:rPr>
              <a:t>prijs</a:t>
            </a:r>
            <a:r>
              <a:rPr lang="nl-NL" sz="1600" dirty="0">
                <a:solidFill>
                  <a:schemeClr val="bg1"/>
                </a:solidFill>
              </a:rPr>
              <a:t> (rente in %)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7781401" y="490222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7781401" y="420080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7781401" y="348492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7781401" y="280877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7781401" y="209799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8609221" y="5810602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9342645" y="5810602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26" name="Tekstvak 25"/>
          <p:cNvSpPr txBox="1"/>
          <p:nvPr/>
        </p:nvSpPr>
        <p:spPr>
          <a:xfrm>
            <a:off x="10062725" y="5810602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27" name="Tekstvak 26"/>
          <p:cNvSpPr txBox="1"/>
          <p:nvPr/>
        </p:nvSpPr>
        <p:spPr>
          <a:xfrm>
            <a:off x="10782805" y="5810602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80</a:t>
            </a:r>
          </a:p>
        </p:txBody>
      </p:sp>
      <p:sp>
        <p:nvSpPr>
          <p:cNvPr id="28" name="Tekstvak 27"/>
          <p:cNvSpPr txBox="1"/>
          <p:nvPr/>
        </p:nvSpPr>
        <p:spPr>
          <a:xfrm>
            <a:off x="11430877" y="5810602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100</a:t>
            </a:r>
          </a:p>
        </p:txBody>
      </p:sp>
      <p:cxnSp>
        <p:nvCxnSpPr>
          <p:cNvPr id="29" name="Rechte verbindingslijn 28"/>
          <p:cNvCxnSpPr>
            <a:cxnSpLocks/>
          </p:cNvCxnSpPr>
          <p:nvPr/>
        </p:nvCxnSpPr>
        <p:spPr>
          <a:xfrm>
            <a:off x="8543006" y="2779957"/>
            <a:ext cx="2291948" cy="2889177"/>
          </a:xfrm>
          <a:prstGeom prst="line">
            <a:avLst/>
          </a:prstGeom>
          <a:ln w="28575">
            <a:solidFill>
              <a:srgbClr val="51A04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" name="Rechthoek 29"/>
          <p:cNvSpPr/>
          <p:nvPr/>
        </p:nvSpPr>
        <p:spPr>
          <a:xfrm>
            <a:off x="8433307" y="2441711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Q</a:t>
            </a:r>
            <a:r>
              <a:rPr lang="nl-NL" baseline="-25000" dirty="0" err="1">
                <a:solidFill>
                  <a:schemeClr val="bg1"/>
                </a:solidFill>
              </a:rPr>
              <a:t>v</a:t>
            </a:r>
            <a:endParaRPr lang="nl-NL" dirty="0">
              <a:solidFill>
                <a:schemeClr val="bg1"/>
              </a:solidFill>
            </a:endParaRPr>
          </a:p>
        </p:txBody>
      </p:sp>
      <p:cxnSp>
        <p:nvCxnSpPr>
          <p:cNvPr id="31" name="Rechte verbindingslijn 30"/>
          <p:cNvCxnSpPr>
            <a:cxnSpLocks/>
          </p:cNvCxnSpPr>
          <p:nvPr/>
        </p:nvCxnSpPr>
        <p:spPr>
          <a:xfrm flipV="1">
            <a:off x="8111313" y="3147332"/>
            <a:ext cx="3319564" cy="2419244"/>
          </a:xfrm>
          <a:prstGeom prst="line">
            <a:avLst/>
          </a:prstGeom>
          <a:ln w="28575">
            <a:solidFill>
              <a:srgbClr val="51A04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2" name="Rechthoek 31"/>
          <p:cNvSpPr/>
          <p:nvPr/>
        </p:nvSpPr>
        <p:spPr>
          <a:xfrm>
            <a:off x="11277586" y="2808778"/>
            <a:ext cx="449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Q</a:t>
            </a:r>
            <a:r>
              <a:rPr lang="nl-NL" baseline="-25000" dirty="0" err="1">
                <a:solidFill>
                  <a:schemeClr val="bg1"/>
                </a:solidFill>
              </a:rPr>
              <a:t>a</a:t>
            </a:r>
            <a:endParaRPr lang="nl-NL" dirty="0">
              <a:solidFill>
                <a:schemeClr val="bg1"/>
              </a:solidFill>
            </a:endParaRPr>
          </a:p>
        </p:txBody>
      </p:sp>
      <p:cxnSp>
        <p:nvCxnSpPr>
          <p:cNvPr id="33" name="Rechte verbindingslijn 32"/>
          <p:cNvCxnSpPr>
            <a:cxnSpLocks/>
          </p:cNvCxnSpPr>
          <p:nvPr/>
        </p:nvCxnSpPr>
        <p:spPr>
          <a:xfrm>
            <a:off x="8171078" y="4363126"/>
            <a:ext cx="1490955" cy="6704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Ovaal 33"/>
          <p:cNvSpPr/>
          <p:nvPr/>
        </p:nvSpPr>
        <p:spPr>
          <a:xfrm>
            <a:off x="9735794" y="4297149"/>
            <a:ext cx="119609" cy="119609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cxnSp>
        <p:nvCxnSpPr>
          <p:cNvPr id="35" name="Rechte verbindingslijn 34"/>
          <p:cNvCxnSpPr/>
          <p:nvPr/>
        </p:nvCxnSpPr>
        <p:spPr>
          <a:xfrm>
            <a:off x="8097214" y="2249957"/>
            <a:ext cx="0" cy="352839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Rechte verbindingslijn 35"/>
          <p:cNvCxnSpPr>
            <a:cxnSpLocks/>
          </p:cNvCxnSpPr>
          <p:nvPr/>
        </p:nvCxnSpPr>
        <p:spPr>
          <a:xfrm flipH="1">
            <a:off x="8078164" y="5778349"/>
            <a:ext cx="3636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Rechthoek 38">
            <a:extLst>
              <a:ext uri="{FF2B5EF4-FFF2-40B4-BE49-F238E27FC236}">
                <a16:creationId xmlns:a16="http://schemas.microsoft.com/office/drawing/2014/main" id="{1BF48F52-7238-47FE-82B5-5F4BE454B1FA}"/>
              </a:ext>
            </a:extLst>
          </p:cNvPr>
          <p:cNvSpPr/>
          <p:nvPr/>
        </p:nvSpPr>
        <p:spPr>
          <a:xfrm>
            <a:off x="10834954" y="2468760"/>
            <a:ext cx="500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Q’</a:t>
            </a:r>
            <a:r>
              <a:rPr lang="nl-NL" baseline="-25000" dirty="0" err="1">
                <a:solidFill>
                  <a:schemeClr val="bg1"/>
                </a:solidFill>
              </a:rPr>
              <a:t>a</a:t>
            </a:r>
            <a:endParaRPr lang="nl-NL" dirty="0">
              <a:solidFill>
                <a:schemeClr val="bg1"/>
              </a:solidFill>
            </a:endParaRPr>
          </a:p>
        </p:txBody>
      </p:sp>
      <p:cxnSp>
        <p:nvCxnSpPr>
          <p:cNvPr id="41" name="Rechte verbindingslijn met pijl 40">
            <a:extLst>
              <a:ext uri="{FF2B5EF4-FFF2-40B4-BE49-F238E27FC236}">
                <a16:creationId xmlns:a16="http://schemas.microsoft.com/office/drawing/2014/main" id="{D00F4224-43A9-4B28-85C7-CE1B57CAB233}"/>
              </a:ext>
            </a:extLst>
          </p:cNvPr>
          <p:cNvCxnSpPr/>
          <p:nvPr/>
        </p:nvCxnSpPr>
        <p:spPr>
          <a:xfrm flipH="1">
            <a:off x="10311551" y="3644676"/>
            <a:ext cx="326931" cy="0"/>
          </a:xfrm>
          <a:prstGeom prst="straightConnector1">
            <a:avLst/>
          </a:prstGeom>
          <a:ln w="38100">
            <a:solidFill>
              <a:srgbClr val="DEA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met pijl 41">
            <a:extLst>
              <a:ext uri="{FF2B5EF4-FFF2-40B4-BE49-F238E27FC236}">
                <a16:creationId xmlns:a16="http://schemas.microsoft.com/office/drawing/2014/main" id="{B1188B38-1CF5-419E-BAF1-E069DFF170C6}"/>
              </a:ext>
            </a:extLst>
          </p:cNvPr>
          <p:cNvCxnSpPr/>
          <p:nvPr/>
        </p:nvCxnSpPr>
        <p:spPr>
          <a:xfrm flipH="1">
            <a:off x="8916555" y="4663851"/>
            <a:ext cx="326931" cy="0"/>
          </a:xfrm>
          <a:prstGeom prst="straightConnector1">
            <a:avLst/>
          </a:prstGeom>
          <a:ln w="38100">
            <a:solidFill>
              <a:srgbClr val="DEA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05261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5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33333E-6 L 0.00078 -0.0648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0" grpId="0"/>
      <p:bldP spid="32" grpId="0"/>
      <p:bldP spid="34" grpId="0" animBg="1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Rechte verbindingslijn 60">
            <a:extLst>
              <a:ext uri="{FF2B5EF4-FFF2-40B4-BE49-F238E27FC236}">
                <a16:creationId xmlns:a16="http://schemas.microsoft.com/office/drawing/2014/main" id="{6E9C2C02-9162-444D-8EC5-683B5C6412CD}"/>
              </a:ext>
            </a:extLst>
          </p:cNvPr>
          <p:cNvCxnSpPr>
            <a:cxnSpLocks/>
          </p:cNvCxnSpPr>
          <p:nvPr/>
        </p:nvCxnSpPr>
        <p:spPr>
          <a:xfrm flipV="1">
            <a:off x="4238931" y="3798893"/>
            <a:ext cx="1935727" cy="1078613"/>
          </a:xfrm>
          <a:prstGeom prst="line">
            <a:avLst/>
          </a:prstGeom>
          <a:ln w="254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08" name="Groep 107">
            <a:extLst>
              <a:ext uri="{FF2B5EF4-FFF2-40B4-BE49-F238E27FC236}">
                <a16:creationId xmlns:a16="http://schemas.microsoft.com/office/drawing/2014/main" id="{3E53F642-94EA-44E2-839D-AB4FF60E0E88}"/>
              </a:ext>
            </a:extLst>
          </p:cNvPr>
          <p:cNvGrpSpPr/>
          <p:nvPr/>
        </p:nvGrpSpPr>
        <p:grpSpPr>
          <a:xfrm>
            <a:off x="3871026" y="3371696"/>
            <a:ext cx="2533678" cy="2416533"/>
            <a:chOff x="3871026" y="2819246"/>
            <a:chExt cx="2533678" cy="2416533"/>
          </a:xfrm>
        </p:grpSpPr>
        <p:pic>
          <p:nvPicPr>
            <p:cNvPr id="109" name="Afbeelding 108">
              <a:extLst>
                <a:ext uri="{FF2B5EF4-FFF2-40B4-BE49-F238E27FC236}">
                  <a16:creationId xmlns:a16="http://schemas.microsoft.com/office/drawing/2014/main" id="{11B5D509-37ED-46F8-B412-0CCB17A2A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1026" y="2819246"/>
              <a:ext cx="2533678" cy="2416533"/>
            </a:xfrm>
            <a:prstGeom prst="rect">
              <a:avLst/>
            </a:prstGeom>
          </p:spPr>
        </p:pic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93FFB23F-B925-4ECA-95C0-898D64AFB74A}"/>
                </a:ext>
              </a:extLst>
            </p:cNvPr>
            <p:cNvSpPr/>
            <p:nvPr/>
          </p:nvSpPr>
          <p:spPr>
            <a:xfrm>
              <a:off x="4543731" y="2883337"/>
              <a:ext cx="35618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1200" dirty="0" err="1"/>
                <a:t>Q</a:t>
              </a:r>
              <a:r>
                <a:rPr lang="nl-NL" sz="1200" baseline="-25000" dirty="0" err="1"/>
                <a:t>v</a:t>
              </a:r>
              <a:endParaRPr lang="nl-NL" sz="1200" dirty="0"/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62DECC17-B7E1-42B5-B598-5AEA501E71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38931" y="3246453"/>
              <a:ext cx="1935727" cy="1078613"/>
            </a:xfrm>
            <a:prstGeom prst="line">
              <a:avLst/>
            </a:prstGeom>
            <a:ln w="25400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4F0E6EB-1BFF-4D75-98CD-F785B05AA08B}"/>
                </a:ext>
              </a:extLst>
            </p:cNvPr>
            <p:cNvSpPr/>
            <p:nvPr/>
          </p:nvSpPr>
          <p:spPr>
            <a:xfrm>
              <a:off x="5838673" y="3322276"/>
              <a:ext cx="36260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1200" dirty="0" err="1"/>
                <a:t>Q</a:t>
              </a:r>
              <a:r>
                <a:rPr lang="nl-NL" sz="1200" baseline="-25000" dirty="0" err="1"/>
                <a:t>a</a:t>
              </a:r>
              <a:endParaRPr lang="nl-NL" sz="1200" dirty="0"/>
            </a:p>
          </p:txBody>
        </p:sp>
        <p:cxnSp>
          <p:nvCxnSpPr>
            <p:cNvPr id="113" name="Rechte verbindingslijn 112">
              <a:extLst>
                <a:ext uri="{FF2B5EF4-FFF2-40B4-BE49-F238E27FC236}">
                  <a16:creationId xmlns:a16="http://schemas.microsoft.com/office/drawing/2014/main" id="{BBBA1E80-E70D-49A4-9D72-8C0D6A6B459D}"/>
                </a:ext>
              </a:extLst>
            </p:cNvPr>
            <p:cNvCxnSpPr>
              <a:cxnSpLocks/>
            </p:cNvCxnSpPr>
            <p:nvPr/>
          </p:nvCxnSpPr>
          <p:spPr>
            <a:xfrm>
              <a:off x="4224718" y="3852422"/>
              <a:ext cx="780670" cy="0"/>
            </a:xfrm>
            <a:prstGeom prst="line">
              <a:avLst/>
            </a:prstGeom>
            <a:ln w="12700"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Rechte verbindingslijn 113">
              <a:extLst>
                <a:ext uri="{FF2B5EF4-FFF2-40B4-BE49-F238E27FC236}">
                  <a16:creationId xmlns:a16="http://schemas.microsoft.com/office/drawing/2014/main" id="{7BEE57CD-8368-48C8-9602-B91A523C765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43731" y="3059572"/>
              <a:ext cx="1130002" cy="1685859"/>
            </a:xfrm>
            <a:prstGeom prst="line">
              <a:avLst/>
            </a:prstGeom>
            <a:ln w="25400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15" name="Ovaal 114">
              <a:extLst>
                <a:ext uri="{FF2B5EF4-FFF2-40B4-BE49-F238E27FC236}">
                  <a16:creationId xmlns:a16="http://schemas.microsoft.com/office/drawing/2014/main" id="{898784BD-5C4E-4A4D-80BA-B075A97C2589}"/>
                </a:ext>
              </a:extLst>
            </p:cNvPr>
            <p:cNvSpPr/>
            <p:nvPr/>
          </p:nvSpPr>
          <p:spPr>
            <a:xfrm>
              <a:off x="5046895" y="3822725"/>
              <a:ext cx="72000" cy="72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</p:grp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Werking</a:t>
            </a:r>
          </a:p>
        </p:txBody>
      </p:sp>
      <p:sp>
        <p:nvSpPr>
          <p:cNvPr id="85" name="Rechthoek 84"/>
          <p:cNvSpPr/>
          <p:nvPr/>
        </p:nvSpPr>
        <p:spPr>
          <a:xfrm>
            <a:off x="5857711" y="4154124"/>
            <a:ext cx="4203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dirty="0"/>
              <a:t>Q</a:t>
            </a:r>
            <a:r>
              <a:rPr lang="nl-NL" sz="1200" baseline="-25000" dirty="0"/>
              <a:t>a2</a:t>
            </a:r>
            <a:endParaRPr lang="nl-NL" sz="1200" dirty="0"/>
          </a:p>
        </p:txBody>
      </p:sp>
      <p:cxnSp>
        <p:nvCxnSpPr>
          <p:cNvPr id="40" name="Rechte verbindingslijn met pijl 39">
            <a:extLst>
              <a:ext uri="{FF2B5EF4-FFF2-40B4-BE49-F238E27FC236}">
                <a16:creationId xmlns:a16="http://schemas.microsoft.com/office/drawing/2014/main" id="{CF26A573-96D5-43A7-B196-3A16BD6EAD45}"/>
              </a:ext>
            </a:extLst>
          </p:cNvPr>
          <p:cNvCxnSpPr>
            <a:cxnSpLocks/>
            <a:stCxn id="51" idx="3"/>
            <a:endCxn id="52" idx="1"/>
          </p:cNvCxnSpPr>
          <p:nvPr/>
        </p:nvCxnSpPr>
        <p:spPr>
          <a:xfrm>
            <a:off x="7612900" y="2333939"/>
            <a:ext cx="571016" cy="0"/>
          </a:xfrm>
          <a:prstGeom prst="straightConnector1">
            <a:avLst/>
          </a:prstGeom>
          <a:ln w="44450">
            <a:solidFill>
              <a:srgbClr val="258812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Rechte verbindingslijn met pijl 40">
            <a:extLst>
              <a:ext uri="{FF2B5EF4-FFF2-40B4-BE49-F238E27FC236}">
                <a16:creationId xmlns:a16="http://schemas.microsoft.com/office/drawing/2014/main" id="{92D17CB0-E2DC-4AA3-9B69-721C20E318B7}"/>
              </a:ext>
            </a:extLst>
          </p:cNvPr>
          <p:cNvCxnSpPr>
            <a:cxnSpLocks/>
            <a:stCxn id="44" idx="3"/>
            <a:endCxn id="47" idx="1"/>
          </p:cNvCxnSpPr>
          <p:nvPr/>
        </p:nvCxnSpPr>
        <p:spPr>
          <a:xfrm>
            <a:off x="2091813" y="2331192"/>
            <a:ext cx="571018" cy="0"/>
          </a:xfrm>
          <a:prstGeom prst="straightConnector1">
            <a:avLst/>
          </a:prstGeom>
          <a:ln w="44450">
            <a:solidFill>
              <a:srgbClr val="258812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42" name="Groep 41">
            <a:extLst>
              <a:ext uri="{FF2B5EF4-FFF2-40B4-BE49-F238E27FC236}">
                <a16:creationId xmlns:a16="http://schemas.microsoft.com/office/drawing/2014/main" id="{94831F1D-85F8-4261-8F47-C02A67C04B8E}"/>
              </a:ext>
            </a:extLst>
          </p:cNvPr>
          <p:cNvGrpSpPr/>
          <p:nvPr/>
        </p:nvGrpSpPr>
        <p:grpSpPr>
          <a:xfrm>
            <a:off x="507638" y="1731028"/>
            <a:ext cx="1584176" cy="861774"/>
            <a:chOff x="524194" y="4089296"/>
            <a:chExt cx="1584176" cy="861774"/>
          </a:xfrm>
        </p:grpSpPr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7664CA1D-990A-4606-BB73-BD08029120B6}"/>
                </a:ext>
              </a:extLst>
            </p:cNvPr>
            <p:cNvSpPr/>
            <p:nvPr/>
          </p:nvSpPr>
          <p:spPr>
            <a:xfrm>
              <a:off x="524194" y="4089296"/>
              <a:ext cx="1584176" cy="338554"/>
            </a:xfrm>
            <a:prstGeom prst="rect">
              <a:avLst/>
            </a:prstGeom>
            <a:ln w="1270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nl-NL" sz="1600" b="1" dirty="0">
                  <a:solidFill>
                    <a:schemeClr val="tx1"/>
                  </a:solidFill>
                </a:rPr>
                <a:t>Centrale Bank</a:t>
              </a:r>
            </a:p>
          </p:txBody>
        </p:sp>
        <p:sp>
          <p:nvSpPr>
            <p:cNvPr id="44" name="Rechthoek 43">
              <a:extLst>
                <a:ext uri="{FF2B5EF4-FFF2-40B4-BE49-F238E27FC236}">
                  <a16:creationId xmlns:a16="http://schemas.microsoft.com/office/drawing/2014/main" id="{D658AFDC-7606-4034-98CC-ED9542409D18}"/>
                </a:ext>
              </a:extLst>
            </p:cNvPr>
            <p:cNvSpPr/>
            <p:nvPr/>
          </p:nvSpPr>
          <p:spPr>
            <a:xfrm>
              <a:off x="524194" y="4427850"/>
              <a:ext cx="1584175" cy="52322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nl-NL" sz="1400" dirty="0">
                  <a:solidFill>
                    <a:schemeClr val="tx1"/>
                  </a:solidFill>
                </a:rPr>
                <a:t>Diverse </a:t>
              </a:r>
              <a:br>
                <a:rPr lang="nl-NL" sz="1400" dirty="0">
                  <a:solidFill>
                    <a:schemeClr val="tx1"/>
                  </a:solidFill>
                </a:rPr>
              </a:br>
              <a:r>
                <a:rPr lang="nl-NL" sz="1400" dirty="0">
                  <a:solidFill>
                    <a:schemeClr val="tx1"/>
                  </a:solidFill>
                </a:rPr>
                <a:t>instrumenten</a:t>
              </a:r>
            </a:p>
          </p:txBody>
        </p:sp>
      </p:grpSp>
      <p:grpSp>
        <p:nvGrpSpPr>
          <p:cNvPr id="45" name="Groep 44">
            <a:extLst>
              <a:ext uri="{FF2B5EF4-FFF2-40B4-BE49-F238E27FC236}">
                <a16:creationId xmlns:a16="http://schemas.microsoft.com/office/drawing/2014/main" id="{8F923F5C-00B6-427D-9A11-537F2AA146DF}"/>
              </a:ext>
            </a:extLst>
          </p:cNvPr>
          <p:cNvGrpSpPr/>
          <p:nvPr/>
        </p:nvGrpSpPr>
        <p:grpSpPr>
          <a:xfrm>
            <a:off x="2662830" y="1731028"/>
            <a:ext cx="1368151" cy="861774"/>
            <a:chOff x="2684433" y="4089296"/>
            <a:chExt cx="1368151" cy="861774"/>
          </a:xfrm>
        </p:grpSpPr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EC17BD34-71A1-4495-ABBE-855ACBACD2B8}"/>
                </a:ext>
              </a:extLst>
            </p:cNvPr>
            <p:cNvSpPr/>
            <p:nvPr/>
          </p:nvSpPr>
          <p:spPr>
            <a:xfrm>
              <a:off x="2684433" y="4089296"/>
              <a:ext cx="1368151" cy="338554"/>
            </a:xfrm>
            <a:prstGeom prst="rect">
              <a:avLst/>
            </a:prstGeom>
            <a:ln w="1270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nl-NL" sz="1600" b="1" dirty="0">
                  <a:solidFill>
                    <a:schemeClr val="tx1"/>
                  </a:solidFill>
                </a:rPr>
                <a:t>Banken</a:t>
              </a:r>
            </a:p>
          </p:txBody>
        </p:sp>
        <p:sp>
          <p:nvSpPr>
            <p:cNvPr id="47" name="Rechthoek 46">
              <a:extLst>
                <a:ext uri="{FF2B5EF4-FFF2-40B4-BE49-F238E27FC236}">
                  <a16:creationId xmlns:a16="http://schemas.microsoft.com/office/drawing/2014/main" id="{D8E5A6BC-DDA8-4523-876F-4996DC5ACDEF}"/>
                </a:ext>
              </a:extLst>
            </p:cNvPr>
            <p:cNvSpPr/>
            <p:nvPr/>
          </p:nvSpPr>
          <p:spPr>
            <a:xfrm>
              <a:off x="2684434" y="4427850"/>
              <a:ext cx="1368150" cy="52322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nl-NL" sz="1400" dirty="0">
                  <a:solidFill>
                    <a:schemeClr val="tx1"/>
                  </a:solidFill>
                </a:rPr>
                <a:t>Liquiditeit</a:t>
              </a:r>
            </a:p>
            <a:p>
              <a:pPr algn="ctr"/>
              <a:endParaRPr lang="nl-NL" sz="14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48" name="Rechte verbindingslijn met pijl 47">
            <a:extLst>
              <a:ext uri="{FF2B5EF4-FFF2-40B4-BE49-F238E27FC236}">
                <a16:creationId xmlns:a16="http://schemas.microsoft.com/office/drawing/2014/main" id="{F2997786-E031-4D10-A767-7F178CE22592}"/>
              </a:ext>
            </a:extLst>
          </p:cNvPr>
          <p:cNvCxnSpPr>
            <a:cxnSpLocks/>
            <a:stCxn id="47" idx="3"/>
            <a:endCxn id="54" idx="1"/>
          </p:cNvCxnSpPr>
          <p:nvPr/>
        </p:nvCxnSpPr>
        <p:spPr>
          <a:xfrm>
            <a:off x="4030981" y="2331192"/>
            <a:ext cx="571016" cy="1"/>
          </a:xfrm>
          <a:prstGeom prst="straightConnector1">
            <a:avLst/>
          </a:prstGeom>
          <a:ln w="44450">
            <a:solidFill>
              <a:srgbClr val="258812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49" name="Groep 48">
            <a:extLst>
              <a:ext uri="{FF2B5EF4-FFF2-40B4-BE49-F238E27FC236}">
                <a16:creationId xmlns:a16="http://schemas.microsoft.com/office/drawing/2014/main" id="{7986D1F7-9B4C-4C29-9BD7-7F0F08C4591F}"/>
              </a:ext>
            </a:extLst>
          </p:cNvPr>
          <p:cNvGrpSpPr/>
          <p:nvPr/>
        </p:nvGrpSpPr>
        <p:grpSpPr>
          <a:xfrm>
            <a:off x="6244749" y="1733775"/>
            <a:ext cx="1368151" cy="861774"/>
            <a:chOff x="5780777" y="4092043"/>
            <a:chExt cx="1368151" cy="861774"/>
          </a:xfrm>
        </p:grpSpPr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753F48C7-E4FB-4C45-97A8-39DFC979A69B}"/>
                </a:ext>
              </a:extLst>
            </p:cNvPr>
            <p:cNvSpPr/>
            <p:nvPr/>
          </p:nvSpPr>
          <p:spPr>
            <a:xfrm>
              <a:off x="5780777" y="4092043"/>
              <a:ext cx="1368151" cy="338554"/>
            </a:xfrm>
            <a:prstGeom prst="rect">
              <a:avLst/>
            </a:prstGeom>
            <a:ln w="1270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nl-NL" sz="1600" b="1" dirty="0">
                  <a:solidFill>
                    <a:schemeClr val="tx1"/>
                  </a:solidFill>
                </a:rPr>
                <a:t>Publiek</a:t>
              </a:r>
            </a:p>
          </p:txBody>
        </p:sp>
        <p:sp>
          <p:nvSpPr>
            <p:cNvPr id="51" name="Rechthoek 50">
              <a:extLst>
                <a:ext uri="{FF2B5EF4-FFF2-40B4-BE49-F238E27FC236}">
                  <a16:creationId xmlns:a16="http://schemas.microsoft.com/office/drawing/2014/main" id="{A505BA98-E227-4303-B94F-506A099A9C65}"/>
                </a:ext>
              </a:extLst>
            </p:cNvPr>
            <p:cNvSpPr/>
            <p:nvPr/>
          </p:nvSpPr>
          <p:spPr>
            <a:xfrm>
              <a:off x="5780778" y="4430597"/>
              <a:ext cx="1368150" cy="52322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nl-NL" sz="1400" dirty="0">
                  <a:solidFill>
                    <a:schemeClr val="tx1"/>
                  </a:solidFill>
                </a:rPr>
                <a:t>Leningen: M</a:t>
              </a:r>
            </a:p>
            <a:p>
              <a:pPr algn="ctr"/>
              <a:endParaRPr lang="nl-NL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52" name="Rechthoek 51">
            <a:extLst>
              <a:ext uri="{FF2B5EF4-FFF2-40B4-BE49-F238E27FC236}">
                <a16:creationId xmlns:a16="http://schemas.microsoft.com/office/drawing/2014/main" id="{5625905A-ACA7-4D4C-B06F-A0362623BAB2}"/>
              </a:ext>
            </a:extLst>
          </p:cNvPr>
          <p:cNvSpPr/>
          <p:nvPr/>
        </p:nvSpPr>
        <p:spPr>
          <a:xfrm>
            <a:off x="8183916" y="2072329"/>
            <a:ext cx="136815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Bestedingen</a:t>
            </a:r>
          </a:p>
          <a:p>
            <a:pPr algn="ctr"/>
            <a:r>
              <a:rPr lang="nl-NL" sz="1400" dirty="0">
                <a:solidFill>
                  <a:schemeClr val="tx1"/>
                </a:solidFill>
              </a:rPr>
              <a:t>(conjunctuur)</a:t>
            </a:r>
          </a:p>
        </p:txBody>
      </p:sp>
      <p:cxnSp>
        <p:nvCxnSpPr>
          <p:cNvPr id="53" name="Rechte verbindingslijn met pijl 52">
            <a:extLst>
              <a:ext uri="{FF2B5EF4-FFF2-40B4-BE49-F238E27FC236}">
                <a16:creationId xmlns:a16="http://schemas.microsoft.com/office/drawing/2014/main" id="{F65914C9-2C5E-4237-A53F-468B6F8F524E}"/>
              </a:ext>
            </a:extLst>
          </p:cNvPr>
          <p:cNvCxnSpPr>
            <a:cxnSpLocks/>
            <a:stCxn id="54" idx="3"/>
            <a:endCxn id="51" idx="1"/>
          </p:cNvCxnSpPr>
          <p:nvPr/>
        </p:nvCxnSpPr>
        <p:spPr>
          <a:xfrm>
            <a:off x="5673733" y="2331193"/>
            <a:ext cx="571017" cy="2746"/>
          </a:xfrm>
          <a:prstGeom prst="straightConnector1">
            <a:avLst/>
          </a:prstGeom>
          <a:ln w="44450">
            <a:solidFill>
              <a:srgbClr val="258812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4" name="Rechthoek 53">
            <a:extLst>
              <a:ext uri="{FF2B5EF4-FFF2-40B4-BE49-F238E27FC236}">
                <a16:creationId xmlns:a16="http://schemas.microsoft.com/office/drawing/2014/main" id="{A3627DBE-7065-4991-8F71-B341C36D62BA}"/>
              </a:ext>
            </a:extLst>
          </p:cNvPr>
          <p:cNvSpPr/>
          <p:nvPr/>
        </p:nvSpPr>
        <p:spPr>
          <a:xfrm>
            <a:off x="4601997" y="2069583"/>
            <a:ext cx="107173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rente</a:t>
            </a:r>
            <a:endParaRPr lang="nl-NL" sz="1400" b="1" dirty="0">
              <a:solidFill>
                <a:schemeClr val="tx1"/>
              </a:solidFill>
            </a:endParaRPr>
          </a:p>
        </p:txBody>
      </p:sp>
      <p:cxnSp>
        <p:nvCxnSpPr>
          <p:cNvPr id="55" name="Rechte verbindingslijn met pijl 54">
            <a:extLst>
              <a:ext uri="{FF2B5EF4-FFF2-40B4-BE49-F238E27FC236}">
                <a16:creationId xmlns:a16="http://schemas.microsoft.com/office/drawing/2014/main" id="{F5AFC965-4D51-40C4-B0A7-4943B597D732}"/>
              </a:ext>
            </a:extLst>
          </p:cNvPr>
          <p:cNvCxnSpPr>
            <a:cxnSpLocks/>
            <a:stCxn id="52" idx="3"/>
            <a:endCxn id="57" idx="1"/>
          </p:cNvCxnSpPr>
          <p:nvPr/>
        </p:nvCxnSpPr>
        <p:spPr>
          <a:xfrm flipV="1">
            <a:off x="9552066" y="2331191"/>
            <a:ext cx="571014" cy="2748"/>
          </a:xfrm>
          <a:prstGeom prst="straightConnector1">
            <a:avLst/>
          </a:prstGeom>
          <a:ln w="44450">
            <a:solidFill>
              <a:srgbClr val="258812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7" name="Rechthoek 56">
            <a:extLst>
              <a:ext uri="{FF2B5EF4-FFF2-40B4-BE49-F238E27FC236}">
                <a16:creationId xmlns:a16="http://schemas.microsoft.com/office/drawing/2014/main" id="{B203C0F2-5D6F-47D4-AC7B-3B9D5DD98E0A}"/>
              </a:ext>
            </a:extLst>
          </p:cNvPr>
          <p:cNvSpPr/>
          <p:nvPr/>
        </p:nvSpPr>
        <p:spPr>
          <a:xfrm>
            <a:off x="10123080" y="2069581"/>
            <a:ext cx="136815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Inflatie / </a:t>
            </a:r>
          </a:p>
          <a:p>
            <a:pPr algn="ctr"/>
            <a:r>
              <a:rPr lang="nl-NL" sz="1400" dirty="0">
                <a:solidFill>
                  <a:schemeClr val="tx1"/>
                </a:solidFill>
              </a:rPr>
              <a:t>productie</a:t>
            </a:r>
          </a:p>
        </p:txBody>
      </p:sp>
      <p:cxnSp>
        <p:nvCxnSpPr>
          <p:cNvPr id="63" name="Rechte verbindingslijn met pijl 62">
            <a:extLst>
              <a:ext uri="{FF2B5EF4-FFF2-40B4-BE49-F238E27FC236}">
                <a16:creationId xmlns:a16="http://schemas.microsoft.com/office/drawing/2014/main" id="{9469D59B-DEA0-42C2-8983-EB6801F4C70B}"/>
              </a:ext>
            </a:extLst>
          </p:cNvPr>
          <p:cNvCxnSpPr>
            <a:cxnSpLocks/>
          </p:cNvCxnSpPr>
          <p:nvPr/>
        </p:nvCxnSpPr>
        <p:spPr>
          <a:xfrm>
            <a:off x="4612537" y="4714439"/>
            <a:ext cx="287382" cy="0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6" name="Rechte verbindingslijn met pijl 65">
            <a:extLst>
              <a:ext uri="{FF2B5EF4-FFF2-40B4-BE49-F238E27FC236}">
                <a16:creationId xmlns:a16="http://schemas.microsoft.com/office/drawing/2014/main" id="{18B4AD71-D387-4A0B-B67D-7D4515AE023D}"/>
              </a:ext>
            </a:extLst>
          </p:cNvPr>
          <p:cNvCxnSpPr>
            <a:cxnSpLocks/>
          </p:cNvCxnSpPr>
          <p:nvPr/>
        </p:nvCxnSpPr>
        <p:spPr>
          <a:xfrm>
            <a:off x="5380722" y="4289965"/>
            <a:ext cx="293011" cy="0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70" name="Groep 69">
            <a:extLst>
              <a:ext uri="{FF2B5EF4-FFF2-40B4-BE49-F238E27FC236}">
                <a16:creationId xmlns:a16="http://schemas.microsoft.com/office/drawing/2014/main" id="{7D7AB0C0-2986-4025-8901-614A3859F080}"/>
              </a:ext>
            </a:extLst>
          </p:cNvPr>
          <p:cNvGrpSpPr/>
          <p:nvPr/>
        </p:nvGrpSpPr>
        <p:grpSpPr>
          <a:xfrm>
            <a:off x="202838" y="3712786"/>
            <a:ext cx="1584176" cy="861774"/>
            <a:chOff x="524194" y="4089296"/>
            <a:chExt cx="1584176" cy="861774"/>
          </a:xfrm>
        </p:grpSpPr>
        <p:sp>
          <p:nvSpPr>
            <p:cNvPr id="71" name="Rechthoek 70">
              <a:extLst>
                <a:ext uri="{FF2B5EF4-FFF2-40B4-BE49-F238E27FC236}">
                  <a16:creationId xmlns:a16="http://schemas.microsoft.com/office/drawing/2014/main" id="{089F5045-AEBE-4D3A-8612-E83B4B7F31B2}"/>
                </a:ext>
              </a:extLst>
            </p:cNvPr>
            <p:cNvSpPr/>
            <p:nvPr/>
          </p:nvSpPr>
          <p:spPr>
            <a:xfrm>
              <a:off x="524194" y="4089296"/>
              <a:ext cx="1584176" cy="338554"/>
            </a:xfrm>
            <a:prstGeom prst="rect">
              <a:avLst/>
            </a:prstGeom>
            <a:ln w="1270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nl-NL" sz="1600" b="1" dirty="0">
                  <a:solidFill>
                    <a:schemeClr val="tx1"/>
                  </a:solidFill>
                </a:rPr>
                <a:t>Centrale Bank</a:t>
              </a:r>
            </a:p>
          </p:txBody>
        </p:sp>
        <p:sp>
          <p:nvSpPr>
            <p:cNvPr id="72" name="Rechthoek 71">
              <a:extLst>
                <a:ext uri="{FF2B5EF4-FFF2-40B4-BE49-F238E27FC236}">
                  <a16:creationId xmlns:a16="http://schemas.microsoft.com/office/drawing/2014/main" id="{C0B1B87C-EA4D-46F0-9EF4-2EA3C1D3D5B7}"/>
                </a:ext>
              </a:extLst>
            </p:cNvPr>
            <p:cNvSpPr/>
            <p:nvPr/>
          </p:nvSpPr>
          <p:spPr>
            <a:xfrm>
              <a:off x="524194" y="4427850"/>
              <a:ext cx="1584175" cy="52322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nl-NL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eigen rente</a:t>
              </a:r>
              <a:br>
                <a:rPr lang="nl-NL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l-NL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aan banken ↓</a:t>
              </a:r>
            </a:p>
          </p:txBody>
        </p:sp>
      </p:grpSp>
      <p:grpSp>
        <p:nvGrpSpPr>
          <p:cNvPr id="73" name="Groep 72">
            <a:extLst>
              <a:ext uri="{FF2B5EF4-FFF2-40B4-BE49-F238E27FC236}">
                <a16:creationId xmlns:a16="http://schemas.microsoft.com/office/drawing/2014/main" id="{34BDB371-863A-42D0-9A03-4B15CF494C83}"/>
              </a:ext>
            </a:extLst>
          </p:cNvPr>
          <p:cNvGrpSpPr/>
          <p:nvPr/>
        </p:nvGrpSpPr>
        <p:grpSpPr>
          <a:xfrm>
            <a:off x="2182237" y="3716287"/>
            <a:ext cx="1368151" cy="861774"/>
            <a:chOff x="2684433" y="4089296"/>
            <a:chExt cx="1368151" cy="861774"/>
          </a:xfrm>
        </p:grpSpPr>
        <p:sp>
          <p:nvSpPr>
            <p:cNvPr id="74" name="Rechthoek 73">
              <a:extLst>
                <a:ext uri="{FF2B5EF4-FFF2-40B4-BE49-F238E27FC236}">
                  <a16:creationId xmlns:a16="http://schemas.microsoft.com/office/drawing/2014/main" id="{34BA3F32-0502-43DC-BF44-34315F3FEDDD}"/>
                </a:ext>
              </a:extLst>
            </p:cNvPr>
            <p:cNvSpPr/>
            <p:nvPr/>
          </p:nvSpPr>
          <p:spPr>
            <a:xfrm>
              <a:off x="2684433" y="4089296"/>
              <a:ext cx="1368151" cy="338554"/>
            </a:xfrm>
            <a:prstGeom prst="rect">
              <a:avLst/>
            </a:prstGeom>
            <a:ln w="1270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nl-NL" sz="1600" b="1" dirty="0">
                  <a:solidFill>
                    <a:schemeClr val="tx1"/>
                  </a:solidFill>
                </a:rPr>
                <a:t>Banken</a:t>
              </a:r>
            </a:p>
          </p:txBody>
        </p:sp>
        <p:sp>
          <p:nvSpPr>
            <p:cNvPr id="75" name="Rechthoek 74">
              <a:extLst>
                <a:ext uri="{FF2B5EF4-FFF2-40B4-BE49-F238E27FC236}">
                  <a16:creationId xmlns:a16="http://schemas.microsoft.com/office/drawing/2014/main" id="{8370DBA7-1AEF-44DC-A5FF-70650160796F}"/>
                </a:ext>
              </a:extLst>
            </p:cNvPr>
            <p:cNvSpPr/>
            <p:nvPr/>
          </p:nvSpPr>
          <p:spPr>
            <a:xfrm>
              <a:off x="2684434" y="4427850"/>
              <a:ext cx="1368150" cy="52322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nl-NL" sz="1400" dirty="0">
                  <a:solidFill>
                    <a:schemeClr val="tx1"/>
                  </a:solidFill>
                </a:rPr>
                <a:t>liquiditeit ↑</a:t>
              </a:r>
            </a:p>
            <a:p>
              <a:pPr algn="ctr"/>
              <a:endParaRPr lang="nl-NL" sz="14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76" name="Rechte verbindingslijn met pijl 75">
            <a:extLst>
              <a:ext uri="{FF2B5EF4-FFF2-40B4-BE49-F238E27FC236}">
                <a16:creationId xmlns:a16="http://schemas.microsoft.com/office/drawing/2014/main" id="{82D30E91-B4CD-4AC8-85F6-74B84BFA8C97}"/>
              </a:ext>
            </a:extLst>
          </p:cNvPr>
          <p:cNvCxnSpPr>
            <a:cxnSpLocks/>
            <a:stCxn id="72" idx="3"/>
            <a:endCxn id="75" idx="1"/>
          </p:cNvCxnSpPr>
          <p:nvPr/>
        </p:nvCxnSpPr>
        <p:spPr>
          <a:xfrm>
            <a:off x="1787013" y="4312950"/>
            <a:ext cx="395225" cy="3501"/>
          </a:xfrm>
          <a:prstGeom prst="straightConnector1">
            <a:avLst/>
          </a:prstGeom>
          <a:ln w="44450">
            <a:solidFill>
              <a:srgbClr val="258812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9" name="Rechte verbindingslijn met pijl 78">
            <a:extLst>
              <a:ext uri="{FF2B5EF4-FFF2-40B4-BE49-F238E27FC236}">
                <a16:creationId xmlns:a16="http://schemas.microsoft.com/office/drawing/2014/main" id="{58FB0628-243F-4857-9B52-7F59E7A4B5CD}"/>
              </a:ext>
            </a:extLst>
          </p:cNvPr>
          <p:cNvCxnSpPr>
            <a:cxnSpLocks/>
          </p:cNvCxnSpPr>
          <p:nvPr/>
        </p:nvCxnSpPr>
        <p:spPr>
          <a:xfrm>
            <a:off x="3550388" y="4316451"/>
            <a:ext cx="304800" cy="0"/>
          </a:xfrm>
          <a:prstGeom prst="straightConnector1">
            <a:avLst/>
          </a:prstGeom>
          <a:ln w="44450">
            <a:solidFill>
              <a:srgbClr val="258812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2" name="Rechte verbindingslijn met pijl 81">
            <a:extLst>
              <a:ext uri="{FF2B5EF4-FFF2-40B4-BE49-F238E27FC236}">
                <a16:creationId xmlns:a16="http://schemas.microsoft.com/office/drawing/2014/main" id="{E33592C8-8078-4D24-AB96-A64F4A7A6B0A}"/>
              </a:ext>
            </a:extLst>
          </p:cNvPr>
          <p:cNvCxnSpPr>
            <a:cxnSpLocks/>
            <a:endCxn id="86" idx="1"/>
          </p:cNvCxnSpPr>
          <p:nvPr/>
        </p:nvCxnSpPr>
        <p:spPr>
          <a:xfrm>
            <a:off x="6252304" y="4316451"/>
            <a:ext cx="311222" cy="0"/>
          </a:xfrm>
          <a:prstGeom prst="straightConnector1">
            <a:avLst/>
          </a:prstGeom>
          <a:ln w="44450">
            <a:solidFill>
              <a:srgbClr val="258812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83" name="Groep 82">
            <a:extLst>
              <a:ext uri="{FF2B5EF4-FFF2-40B4-BE49-F238E27FC236}">
                <a16:creationId xmlns:a16="http://schemas.microsoft.com/office/drawing/2014/main" id="{0317C59F-1911-47CC-B0B9-C64DAF8A3647}"/>
              </a:ext>
            </a:extLst>
          </p:cNvPr>
          <p:cNvGrpSpPr/>
          <p:nvPr/>
        </p:nvGrpSpPr>
        <p:grpSpPr>
          <a:xfrm>
            <a:off x="6563525" y="3716287"/>
            <a:ext cx="1368151" cy="861774"/>
            <a:chOff x="5780777" y="4092043"/>
            <a:chExt cx="1368151" cy="861774"/>
          </a:xfrm>
        </p:grpSpPr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59AF8C3B-DE89-48BB-8DD3-0A312FADD09A}"/>
                </a:ext>
              </a:extLst>
            </p:cNvPr>
            <p:cNvSpPr/>
            <p:nvPr/>
          </p:nvSpPr>
          <p:spPr>
            <a:xfrm>
              <a:off x="5780777" y="4092043"/>
              <a:ext cx="1368151" cy="338554"/>
            </a:xfrm>
            <a:prstGeom prst="rect">
              <a:avLst/>
            </a:prstGeom>
            <a:ln w="1270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nl-NL" sz="1600" b="1" dirty="0">
                  <a:solidFill>
                    <a:schemeClr val="tx1"/>
                  </a:solidFill>
                </a:rPr>
                <a:t>Publiek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3265F2BF-2767-442F-BF38-F48F5643F86A}"/>
                </a:ext>
              </a:extLst>
            </p:cNvPr>
            <p:cNvSpPr/>
            <p:nvPr/>
          </p:nvSpPr>
          <p:spPr>
            <a:xfrm>
              <a:off x="5780778" y="4430597"/>
              <a:ext cx="1368150" cy="52322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nl-NL" sz="1400" dirty="0">
                  <a:solidFill>
                    <a:schemeClr val="tx1"/>
                  </a:solidFill>
                </a:rPr>
                <a:t>leningen ↑ </a:t>
              </a:r>
              <a:br>
                <a:rPr lang="nl-NL" sz="1400" dirty="0">
                  <a:solidFill>
                    <a:schemeClr val="tx1"/>
                  </a:solidFill>
                </a:rPr>
              </a:br>
              <a:r>
                <a:rPr lang="nl-NL" sz="1400" dirty="0">
                  <a:solidFill>
                    <a:schemeClr val="tx1"/>
                  </a:solidFill>
                </a:rPr>
                <a:t>M ↑</a:t>
              </a:r>
            </a:p>
          </p:txBody>
        </p:sp>
      </p:grpSp>
      <p:cxnSp>
        <p:nvCxnSpPr>
          <p:cNvPr id="87" name="Rechte verbindingslijn met pijl 86">
            <a:extLst>
              <a:ext uri="{FF2B5EF4-FFF2-40B4-BE49-F238E27FC236}">
                <a16:creationId xmlns:a16="http://schemas.microsoft.com/office/drawing/2014/main" id="{800947AB-C110-4DEE-B05C-B952D213F1F7}"/>
              </a:ext>
            </a:extLst>
          </p:cNvPr>
          <p:cNvCxnSpPr>
            <a:cxnSpLocks/>
            <a:stCxn id="86" idx="3"/>
            <a:endCxn id="88" idx="1"/>
          </p:cNvCxnSpPr>
          <p:nvPr/>
        </p:nvCxnSpPr>
        <p:spPr>
          <a:xfrm flipV="1">
            <a:off x="7931676" y="4312950"/>
            <a:ext cx="385590" cy="3501"/>
          </a:xfrm>
          <a:prstGeom prst="straightConnector1">
            <a:avLst/>
          </a:prstGeom>
          <a:ln w="44450">
            <a:solidFill>
              <a:srgbClr val="258812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8" name="Rechthoek 87">
            <a:extLst>
              <a:ext uri="{FF2B5EF4-FFF2-40B4-BE49-F238E27FC236}">
                <a16:creationId xmlns:a16="http://schemas.microsoft.com/office/drawing/2014/main" id="{5B5DED29-AA50-4305-98FE-03931163ED3A}"/>
              </a:ext>
            </a:extLst>
          </p:cNvPr>
          <p:cNvSpPr/>
          <p:nvPr/>
        </p:nvSpPr>
        <p:spPr>
          <a:xfrm>
            <a:off x="8317266" y="4159061"/>
            <a:ext cx="1368150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bestedingen ↑</a:t>
            </a:r>
          </a:p>
        </p:txBody>
      </p:sp>
      <p:cxnSp>
        <p:nvCxnSpPr>
          <p:cNvPr id="89" name="Rechte verbindingslijn met pijl 88">
            <a:extLst>
              <a:ext uri="{FF2B5EF4-FFF2-40B4-BE49-F238E27FC236}">
                <a16:creationId xmlns:a16="http://schemas.microsoft.com/office/drawing/2014/main" id="{3B4FE469-D56A-48E1-89C7-9CEB5C4C9A66}"/>
              </a:ext>
            </a:extLst>
          </p:cNvPr>
          <p:cNvCxnSpPr>
            <a:cxnSpLocks/>
            <a:stCxn id="88" idx="3"/>
            <a:endCxn id="90" idx="1"/>
          </p:cNvCxnSpPr>
          <p:nvPr/>
        </p:nvCxnSpPr>
        <p:spPr>
          <a:xfrm flipV="1">
            <a:off x="9685416" y="4096013"/>
            <a:ext cx="456714" cy="216937"/>
          </a:xfrm>
          <a:prstGeom prst="straightConnector1">
            <a:avLst/>
          </a:prstGeom>
          <a:ln w="44450">
            <a:solidFill>
              <a:srgbClr val="258812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0" name="Rechthoek 89">
            <a:extLst>
              <a:ext uri="{FF2B5EF4-FFF2-40B4-BE49-F238E27FC236}">
                <a16:creationId xmlns:a16="http://schemas.microsoft.com/office/drawing/2014/main" id="{D55540D0-441B-4505-83A5-9E7C9FD0A923}"/>
              </a:ext>
            </a:extLst>
          </p:cNvPr>
          <p:cNvSpPr/>
          <p:nvPr/>
        </p:nvSpPr>
        <p:spPr>
          <a:xfrm>
            <a:off x="10142130" y="3942124"/>
            <a:ext cx="1368150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productie ↑</a:t>
            </a:r>
          </a:p>
        </p:txBody>
      </p:sp>
      <p:sp>
        <p:nvSpPr>
          <p:cNvPr id="106" name="Tekstvak 105">
            <a:extLst>
              <a:ext uri="{FF2B5EF4-FFF2-40B4-BE49-F238E27FC236}">
                <a16:creationId xmlns:a16="http://schemas.microsoft.com/office/drawing/2014/main" id="{6A057EBE-5BC1-481D-A562-68E304305AEA}"/>
              </a:ext>
            </a:extLst>
          </p:cNvPr>
          <p:cNvSpPr txBox="1"/>
          <p:nvPr/>
        </p:nvSpPr>
        <p:spPr>
          <a:xfrm>
            <a:off x="172126" y="4771667"/>
            <a:ext cx="17455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opkopen obligaties van banken</a:t>
            </a:r>
            <a:endParaRPr lang="nl-NL" sz="1400" dirty="0"/>
          </a:p>
        </p:txBody>
      </p:sp>
      <p:sp>
        <p:nvSpPr>
          <p:cNvPr id="131" name="Ovaal 130">
            <a:extLst>
              <a:ext uri="{FF2B5EF4-FFF2-40B4-BE49-F238E27FC236}">
                <a16:creationId xmlns:a16="http://schemas.microsoft.com/office/drawing/2014/main" id="{51779534-58A5-4DD1-9CD1-4636473A96D5}"/>
              </a:ext>
            </a:extLst>
          </p:cNvPr>
          <p:cNvSpPr/>
          <p:nvPr/>
        </p:nvSpPr>
        <p:spPr>
          <a:xfrm>
            <a:off x="5182699" y="4591870"/>
            <a:ext cx="72000" cy="72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cxnSp>
        <p:nvCxnSpPr>
          <p:cNvPr id="132" name="Rechte verbindingslijn 131">
            <a:extLst>
              <a:ext uri="{FF2B5EF4-FFF2-40B4-BE49-F238E27FC236}">
                <a16:creationId xmlns:a16="http://schemas.microsoft.com/office/drawing/2014/main" id="{AF4DCA57-F44C-4DF3-974F-5DD180BE2CD0}"/>
              </a:ext>
            </a:extLst>
          </p:cNvPr>
          <p:cNvCxnSpPr>
            <a:cxnSpLocks/>
          </p:cNvCxnSpPr>
          <p:nvPr/>
        </p:nvCxnSpPr>
        <p:spPr>
          <a:xfrm>
            <a:off x="4243973" y="4627870"/>
            <a:ext cx="900000" cy="0"/>
          </a:xfrm>
          <a:prstGeom prst="line">
            <a:avLst/>
          </a:prstGeom>
          <a:ln w="127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Rechte verbindingslijn met pijl 55">
            <a:extLst>
              <a:ext uri="{FF2B5EF4-FFF2-40B4-BE49-F238E27FC236}">
                <a16:creationId xmlns:a16="http://schemas.microsoft.com/office/drawing/2014/main" id="{E353D8A0-EB5D-46A2-8316-B8B048191C56}"/>
              </a:ext>
            </a:extLst>
          </p:cNvPr>
          <p:cNvCxnSpPr>
            <a:cxnSpLocks/>
            <a:stCxn id="88" idx="3"/>
            <a:endCxn id="58" idx="1"/>
          </p:cNvCxnSpPr>
          <p:nvPr/>
        </p:nvCxnSpPr>
        <p:spPr>
          <a:xfrm>
            <a:off x="9685416" y="4312950"/>
            <a:ext cx="456714" cy="216936"/>
          </a:xfrm>
          <a:prstGeom prst="straightConnector1">
            <a:avLst/>
          </a:prstGeom>
          <a:ln w="44450">
            <a:solidFill>
              <a:srgbClr val="258812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8" name="Rechthoek 57">
            <a:extLst>
              <a:ext uri="{FF2B5EF4-FFF2-40B4-BE49-F238E27FC236}">
                <a16:creationId xmlns:a16="http://schemas.microsoft.com/office/drawing/2014/main" id="{859530B4-89EB-46BD-ABF4-DA9CDD7A684A}"/>
              </a:ext>
            </a:extLst>
          </p:cNvPr>
          <p:cNvSpPr/>
          <p:nvPr/>
        </p:nvSpPr>
        <p:spPr>
          <a:xfrm>
            <a:off x="10142130" y="4375997"/>
            <a:ext cx="1368150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inflatie ↑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26C9406-1D73-4FBB-B891-B072C394CF72}"/>
              </a:ext>
            </a:extLst>
          </p:cNvPr>
          <p:cNvSpPr txBox="1"/>
          <p:nvPr/>
        </p:nvSpPr>
        <p:spPr>
          <a:xfrm>
            <a:off x="10441858" y="3723435"/>
            <a:ext cx="11817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/>
              <a:t>laagconjunctuur</a:t>
            </a:r>
            <a:endParaRPr lang="nl-NL" dirty="0"/>
          </a:p>
        </p:txBody>
      </p:sp>
      <p:sp>
        <p:nvSpPr>
          <p:cNvPr id="59" name="Tekstvak 58">
            <a:extLst>
              <a:ext uri="{FF2B5EF4-FFF2-40B4-BE49-F238E27FC236}">
                <a16:creationId xmlns:a16="http://schemas.microsoft.com/office/drawing/2014/main" id="{A9B51F9E-3FF6-4835-8527-B58CD8C129BD}"/>
              </a:ext>
            </a:extLst>
          </p:cNvPr>
          <p:cNvSpPr txBox="1"/>
          <p:nvPr/>
        </p:nvSpPr>
        <p:spPr>
          <a:xfrm>
            <a:off x="10395371" y="4627870"/>
            <a:ext cx="12282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/>
              <a:t>hoogconjunctuur</a:t>
            </a:r>
            <a:endParaRPr lang="nl-NL" dirty="0"/>
          </a:p>
        </p:txBody>
      </p:sp>
      <p:pic>
        <p:nvPicPr>
          <p:cNvPr id="133" name="Afbeelding 132">
            <a:extLst>
              <a:ext uri="{FF2B5EF4-FFF2-40B4-BE49-F238E27FC236}">
                <a16:creationId xmlns:a16="http://schemas.microsoft.com/office/drawing/2014/main" id="{48078F65-E49E-482A-B520-B883C716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53" y="1429802"/>
            <a:ext cx="11815409" cy="530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6229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00456 0.0375 " pathEditMode="relative" rAng="0" ptsTypes="AA">
                                      <p:cBhvr>
                                        <p:cTn id="38" dur="1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8" grpId="0" animBg="1"/>
      <p:bldP spid="90" grpId="0" animBg="1"/>
      <p:bldP spid="106" grpId="0"/>
      <p:bldP spid="131" grpId="0" animBg="1"/>
      <p:bldP spid="58" grpId="0" animBg="1"/>
      <p:bldP spid="4" grpId="0"/>
      <p:bldP spid="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E5D91B-4A4B-447F-91AA-5648A07CA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Deflatie voorkomen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247F6C-C16E-4050-9E1D-E24F003B1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8"/>
            <a:ext cx="7086349" cy="4956025"/>
          </a:xfrm>
        </p:spPr>
        <p:txBody>
          <a:bodyPr>
            <a:normAutofit lnSpcReduction="10000"/>
          </a:bodyPr>
          <a:lstStyle/>
          <a:p>
            <a:r>
              <a:rPr lang="nl-NL" dirty="0"/>
              <a:t>Steeds verder verlagen rente door ECB</a:t>
            </a:r>
          </a:p>
          <a:p>
            <a:pPr lvl="1"/>
            <a:r>
              <a:rPr lang="nl-NL" dirty="0"/>
              <a:t>gratis geld vertrekken aan banken (negatieve rente)</a:t>
            </a:r>
          </a:p>
          <a:p>
            <a:pPr lvl="1"/>
            <a:r>
              <a:rPr lang="nl-NL" dirty="0"/>
              <a:t>boete op liquide middelen die niet uitgeleend zijn</a:t>
            </a:r>
          </a:p>
          <a:p>
            <a:pPr lvl="1"/>
            <a:r>
              <a:rPr lang="nl-NL" dirty="0"/>
              <a:t>opkopen obligaties (80 mld. euro per maand)</a:t>
            </a:r>
          </a:p>
          <a:p>
            <a:pPr>
              <a:spcBef>
                <a:spcPts val="1800"/>
              </a:spcBef>
            </a:pPr>
            <a:r>
              <a:rPr lang="nl-NL" dirty="0"/>
              <a:t>Steeds verder opvoeren van aanbod vermogens-markt, zodat spaarrente 0% werd</a:t>
            </a:r>
          </a:p>
          <a:p>
            <a:pPr lvl="1"/>
            <a:r>
              <a:rPr lang="nl-NL" dirty="0"/>
              <a:t>geen reden meer om geld op spaarrekening te zetten</a:t>
            </a:r>
          </a:p>
          <a:p>
            <a:pPr lvl="1"/>
            <a:r>
              <a:rPr lang="nl-NL" dirty="0"/>
              <a:t>M groeit, </a:t>
            </a:r>
            <a:r>
              <a:rPr lang="nl-NL"/>
              <a:t>maar omloopsnelheid (V) </a:t>
            </a:r>
            <a:r>
              <a:rPr lang="nl-NL" dirty="0"/>
              <a:t>daalt</a:t>
            </a:r>
          </a:p>
          <a:p>
            <a:pPr>
              <a:spcBef>
                <a:spcPts val="1800"/>
              </a:spcBef>
            </a:pPr>
            <a:r>
              <a:rPr lang="nl-NL" dirty="0"/>
              <a:t>Grote spaartegoeden (beperkt) negatieve rente</a:t>
            </a:r>
          </a:p>
          <a:p>
            <a:pPr lvl="1"/>
            <a:r>
              <a:rPr lang="nl-NL" dirty="0"/>
              <a:t>beperkte betalingsbereidheid veilig “parkeren”</a:t>
            </a:r>
          </a:p>
          <a:p>
            <a:pPr lvl="1"/>
            <a:r>
              <a:rPr lang="nl-NL" dirty="0"/>
              <a:t>tóch blijven sparen voor doel / pensioen</a:t>
            </a:r>
          </a:p>
          <a:p>
            <a:pPr>
              <a:spcBef>
                <a:spcPts val="2400"/>
              </a:spcBef>
            </a:pPr>
            <a:r>
              <a:rPr lang="nl-NL" dirty="0"/>
              <a:t>Gebrek aan vertrouwen leidde tot weinig effect in reële economie </a:t>
            </a:r>
          </a:p>
          <a:p>
            <a:pPr lvl="1"/>
            <a:endParaRPr lang="nl-NL" dirty="0"/>
          </a:p>
        </p:txBody>
      </p:sp>
      <p:graphicFrame>
        <p:nvGraphicFramePr>
          <p:cNvPr id="4" name="Grafiek 3">
            <a:extLst>
              <a:ext uri="{FF2B5EF4-FFF2-40B4-BE49-F238E27FC236}">
                <a16:creationId xmlns:a16="http://schemas.microsoft.com/office/drawing/2014/main" id="{769A71C2-CD6E-41FF-B307-14FD540839F5}"/>
              </a:ext>
            </a:extLst>
          </p:cNvPr>
          <p:cNvGraphicFramePr>
            <a:graphicFrameLocks/>
          </p:cNvGraphicFramePr>
          <p:nvPr/>
        </p:nvGraphicFramePr>
        <p:xfrm>
          <a:off x="7441949" y="1991762"/>
          <a:ext cx="4632356" cy="3186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vak 5">
            <a:extLst>
              <a:ext uri="{FF2B5EF4-FFF2-40B4-BE49-F238E27FC236}">
                <a16:creationId xmlns:a16="http://schemas.microsoft.com/office/drawing/2014/main" id="{218BBE6E-DA72-4704-A972-253B77D3066B}"/>
              </a:ext>
            </a:extLst>
          </p:cNvPr>
          <p:cNvSpPr txBox="1"/>
          <p:nvPr/>
        </p:nvSpPr>
        <p:spPr>
          <a:xfrm>
            <a:off x="8428775" y="1750992"/>
            <a:ext cx="25106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nominale rentepercentages</a:t>
            </a:r>
          </a:p>
        </p:txBody>
      </p:sp>
    </p:spTree>
    <p:extLst>
      <p:ext uri="{BB962C8B-B14F-4D97-AF65-F5344CB8AC3E}">
        <p14:creationId xmlns:p14="http://schemas.microsoft.com/office/powerpoint/2010/main" val="185219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75F9A97-96AE-4A4B-B453-82A0590E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2899954"/>
            <a:ext cx="10426262" cy="3700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In 2012 verkeerde de economie in een tweede recessie in korte tijd. Uit angst voor deflatie verlaagde de ECB de rente (fors). </a:t>
            </a:r>
          </a:p>
          <a:p>
            <a:pPr marL="457200" indent="-457200">
              <a:buFont typeface="+mj-lt"/>
              <a:buAutoNum type="arabicParenR"/>
            </a:pPr>
            <a:r>
              <a:rPr lang="nl-NL" sz="2000" dirty="0"/>
              <a:t>Leg uit waarom deflatie door vele economen gevreesd wordt.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arenR"/>
            </a:pPr>
            <a:r>
              <a:rPr lang="nl-NL" sz="2000" dirty="0"/>
              <a:t>Leg uit waarom er in 2012 niet extra geleend werd, ondanks de rentedaling.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arenR"/>
            </a:pPr>
            <a:r>
              <a:rPr lang="nl-NL" sz="2000" dirty="0"/>
              <a:t>Leg uit dat besparingen ondanks de lage rente juist toenamen in die tijd.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nl-NL" sz="2000" dirty="0"/>
              <a:t>In 2013 groeide het consumentenvertrouwen, terwijl de rente nog laag was.</a:t>
            </a:r>
          </a:p>
          <a:p>
            <a:pPr marL="457200" indent="-457200">
              <a:buFont typeface="+mj-lt"/>
              <a:buAutoNum type="arabicParenR" startAt="4"/>
            </a:pPr>
            <a:r>
              <a:rPr lang="nl-NL" sz="2000" dirty="0"/>
              <a:t>Leg met behulp van de verkeersvergelijking van Fisher uit dat het onwaarschijnlijk is dat het rentebeleid op korte termijn de inflatie zal laten toenemen.</a:t>
            </a:r>
          </a:p>
          <a:p>
            <a:pPr marL="457200" indent="-457200">
              <a:buFont typeface="+mj-lt"/>
              <a:buAutoNum type="arabicParenR" startAt="4"/>
            </a:pPr>
            <a:r>
              <a:rPr lang="nl-NL" sz="2000" dirty="0"/>
              <a:t>Leg uit dat het rentebeleid waarschijnlijk na enige tijd wél invloed zal hebben op de inflatie.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E491721-5BBD-4D37-BD28-EFE107099A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4" b="6707"/>
          <a:stretch/>
        </p:blipFill>
        <p:spPr>
          <a:xfrm>
            <a:off x="1287624" y="0"/>
            <a:ext cx="6489904" cy="270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26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75F9A97-96AE-4A4B-B453-82A0590E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1524000"/>
            <a:ext cx="10426262" cy="1637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/>
              <a:t>In 2011 verkeerde de economie in recessie. Er was een reële angst voor deflatie.</a:t>
            </a:r>
            <a:br>
              <a:rPr lang="nl-NL" sz="1800" dirty="0"/>
            </a:br>
            <a:r>
              <a:rPr lang="nl-NL" sz="1800" dirty="0"/>
              <a:t>De ECB verlaagde de rente (fors). </a:t>
            </a:r>
          </a:p>
          <a:p>
            <a:pPr marL="457200" indent="-457200">
              <a:buFont typeface="+mj-lt"/>
              <a:buAutoNum type="arabicParenR"/>
            </a:pPr>
            <a:r>
              <a:rPr lang="nl-NL" sz="1800" dirty="0"/>
              <a:t>Leg uit waarom deflatie door vele economen gevreesd wordt.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arenR"/>
            </a:pPr>
            <a:r>
              <a:rPr lang="nl-NL" sz="1800" dirty="0"/>
              <a:t>Leg uit waarom er in 2011 niet extra geleend werd, ondanks de rentedaling.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arenR"/>
            </a:pPr>
            <a:r>
              <a:rPr lang="nl-NL" sz="1800" dirty="0"/>
              <a:t>Leg uit dat besparingen ondanks de lage rente juist toenamen in die tijd.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E491721-5BBD-4D37-BD28-EFE107099A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4" b="6707"/>
          <a:stretch/>
        </p:blipFill>
        <p:spPr>
          <a:xfrm>
            <a:off x="1287624" y="0"/>
            <a:ext cx="3928810" cy="1637661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48F22531-D0DE-486C-A0FF-D8BE22BA4BF5}"/>
              </a:ext>
            </a:extLst>
          </p:cNvPr>
          <p:cNvSpPr/>
          <p:nvPr/>
        </p:nvSpPr>
        <p:spPr>
          <a:xfrm>
            <a:off x="1544755" y="3683277"/>
            <a:ext cx="8713942" cy="989321"/>
          </a:xfrm>
          <a:prstGeom prst="rect">
            <a:avLst/>
          </a:prstGeom>
          <a:solidFill>
            <a:srgbClr val="51A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tabLst>
                <a:tab pos="360363" algn="l"/>
                <a:tab pos="4489450" algn="dec"/>
              </a:tabLst>
            </a:pPr>
            <a:r>
              <a:rPr lang="nl-NL" sz="1700" dirty="0"/>
              <a:t>Deflatie betekent dat prijzen (gemiddeld) dalen.</a:t>
            </a:r>
          </a:p>
          <a:p>
            <a:pPr>
              <a:tabLst>
                <a:tab pos="360363" algn="l"/>
                <a:tab pos="4489450" algn="dec"/>
              </a:tabLst>
            </a:pPr>
            <a:r>
              <a:rPr lang="nl-NL" sz="1700" dirty="0"/>
              <a:t>Consumenten zouden daarop kunnen reageren door (grote) aankopen uit te stellen.</a:t>
            </a:r>
          </a:p>
          <a:p>
            <a:pPr>
              <a:tabLst>
                <a:tab pos="360363" algn="l"/>
                <a:tab pos="4489450" algn="dec"/>
              </a:tabLst>
            </a:pPr>
            <a:r>
              <a:rPr lang="nl-NL" sz="1700" dirty="0"/>
              <a:t>Dat zou de economische groei tegen houden.</a:t>
            </a:r>
            <a:endParaRPr lang="es-ES" sz="1700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E521DC0A-BEEA-476F-B889-8C2F3740C5C3}"/>
              </a:ext>
            </a:extLst>
          </p:cNvPr>
          <p:cNvSpPr/>
          <p:nvPr/>
        </p:nvSpPr>
        <p:spPr>
          <a:xfrm>
            <a:off x="1122161" y="3283915"/>
            <a:ext cx="648072" cy="648072"/>
          </a:xfrm>
          <a:prstGeom prst="ellipse">
            <a:avLst/>
          </a:prstGeom>
          <a:solidFill>
            <a:srgbClr val="F3754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/>
              <a:t>1</a:t>
            </a:r>
            <a:endParaRPr lang="nl-NL" sz="1400" b="1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E039E857-5A14-49DE-9155-0FDF052029FE}"/>
              </a:ext>
            </a:extLst>
          </p:cNvPr>
          <p:cNvSpPr/>
          <p:nvPr/>
        </p:nvSpPr>
        <p:spPr>
          <a:xfrm>
            <a:off x="1544755" y="4087443"/>
            <a:ext cx="8713942" cy="989321"/>
          </a:xfrm>
          <a:prstGeom prst="rect">
            <a:avLst/>
          </a:prstGeom>
          <a:solidFill>
            <a:srgbClr val="51A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tabLst>
                <a:tab pos="360363" algn="l"/>
                <a:tab pos="4489450" algn="dec"/>
              </a:tabLst>
            </a:pPr>
            <a:r>
              <a:rPr lang="nl-NL" sz="1700" dirty="0"/>
              <a:t>Leners hebben ook vertrouwen in hun financiële toekomst nodig.</a:t>
            </a:r>
          </a:p>
          <a:p>
            <a:pPr>
              <a:tabLst>
                <a:tab pos="360363" algn="l"/>
                <a:tab pos="4489450" algn="dec"/>
              </a:tabLst>
            </a:pPr>
            <a:r>
              <a:rPr lang="nl-NL" sz="1700" dirty="0"/>
              <a:t>Door de crisis hebben veel mensen geen baan-/inkomenszekerheid.</a:t>
            </a:r>
          </a:p>
          <a:p>
            <a:pPr>
              <a:tabLst>
                <a:tab pos="360363" algn="l"/>
                <a:tab pos="4489450" algn="dec"/>
              </a:tabLst>
            </a:pPr>
            <a:r>
              <a:rPr lang="nl-NL" sz="1700" dirty="0"/>
              <a:t>Ondanks de lage rente durven zij niet te lenen.</a:t>
            </a:r>
          </a:p>
          <a:p>
            <a:pPr>
              <a:tabLst>
                <a:tab pos="360363" algn="l"/>
                <a:tab pos="4489450" algn="dec"/>
              </a:tabLst>
            </a:pPr>
            <a:endParaRPr lang="es-ES" sz="1700" dirty="0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5E08D522-ECF9-4A25-9E08-DF19448A56F1}"/>
              </a:ext>
            </a:extLst>
          </p:cNvPr>
          <p:cNvSpPr/>
          <p:nvPr/>
        </p:nvSpPr>
        <p:spPr>
          <a:xfrm>
            <a:off x="1122161" y="3688081"/>
            <a:ext cx="648072" cy="648072"/>
          </a:xfrm>
          <a:prstGeom prst="ellipse">
            <a:avLst/>
          </a:prstGeom>
          <a:solidFill>
            <a:srgbClr val="F3754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/>
              <a:t>2</a:t>
            </a:r>
            <a:endParaRPr lang="nl-NL" sz="1400" b="1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89108779-A32E-425B-9047-0BA2CCE9B419}"/>
              </a:ext>
            </a:extLst>
          </p:cNvPr>
          <p:cNvSpPr/>
          <p:nvPr/>
        </p:nvSpPr>
        <p:spPr>
          <a:xfrm>
            <a:off x="1544755" y="4397967"/>
            <a:ext cx="8713942" cy="1180274"/>
          </a:xfrm>
          <a:prstGeom prst="rect">
            <a:avLst/>
          </a:prstGeom>
          <a:solidFill>
            <a:srgbClr val="51A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tabLst>
                <a:tab pos="360363" algn="l"/>
                <a:tab pos="4489450" algn="dec"/>
              </a:tabLst>
            </a:pPr>
            <a:r>
              <a:rPr lang="nl-NL" sz="1700" dirty="0"/>
              <a:t>Mensen sparen niet (alleen) voor rente-inkomsten, maar voor een bepaald doel of het opvangen van onzekerheden.</a:t>
            </a:r>
          </a:p>
          <a:p>
            <a:pPr>
              <a:tabLst>
                <a:tab pos="360363" algn="l"/>
                <a:tab pos="4489450" algn="dec"/>
              </a:tabLst>
            </a:pPr>
            <a:r>
              <a:rPr lang="nl-NL" sz="1700" dirty="0"/>
              <a:t>De onzekerheden nemen toe. En een doel behalen zonder rente-inkomsten vereist méér sparen om dat doel te halen (ook pensioen!).</a:t>
            </a:r>
          </a:p>
          <a:p>
            <a:pPr>
              <a:tabLst>
                <a:tab pos="360363" algn="l"/>
                <a:tab pos="4489450" algn="dec"/>
              </a:tabLst>
            </a:pPr>
            <a:endParaRPr lang="es-ES" sz="1700" dirty="0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B4B2D24C-9A9A-404B-96B1-206165E6C23D}"/>
              </a:ext>
            </a:extLst>
          </p:cNvPr>
          <p:cNvSpPr/>
          <p:nvPr/>
        </p:nvSpPr>
        <p:spPr>
          <a:xfrm>
            <a:off x="1122161" y="3998605"/>
            <a:ext cx="648072" cy="648072"/>
          </a:xfrm>
          <a:prstGeom prst="ellipse">
            <a:avLst/>
          </a:prstGeom>
          <a:solidFill>
            <a:srgbClr val="F3754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/>
              <a:t>3</a:t>
            </a:r>
            <a:endParaRPr lang="nl-NL" sz="1400" b="1" dirty="0"/>
          </a:p>
        </p:txBody>
      </p:sp>
    </p:spTree>
    <p:extLst>
      <p:ext uri="{BB962C8B-B14F-4D97-AF65-F5344CB8AC3E}">
        <p14:creationId xmlns:p14="http://schemas.microsoft.com/office/powerpoint/2010/main" val="292755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build="allAtOnce" animBg="1"/>
      <p:bldP spid="7" grpId="0" animBg="1"/>
      <p:bldP spid="7" grpId="1" animBg="1"/>
      <p:bldP spid="8" grpId="0" animBg="1"/>
      <p:bldP spid="8" grpId="1" uiExpand="1" build="allAtOnce" animBg="1"/>
      <p:bldP spid="9" grpId="0" animBg="1"/>
      <p:bldP spid="9" grpId="1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Rechte verbindingslijn 40">
            <a:extLst>
              <a:ext uri="{FF2B5EF4-FFF2-40B4-BE49-F238E27FC236}">
                <a16:creationId xmlns:a16="http://schemas.microsoft.com/office/drawing/2014/main" id="{8DACD97F-9B23-4F7D-8FE5-10214A76E92B}"/>
              </a:ext>
            </a:extLst>
          </p:cNvPr>
          <p:cNvCxnSpPr/>
          <p:nvPr/>
        </p:nvCxnSpPr>
        <p:spPr>
          <a:xfrm flipH="1" flipV="1">
            <a:off x="10181169" y="3497020"/>
            <a:ext cx="1534311" cy="2493865"/>
          </a:xfrm>
          <a:prstGeom prst="line">
            <a:avLst/>
          </a:prstGeom>
          <a:ln w="12700">
            <a:solidFill>
              <a:srgbClr val="ED4D0F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96963E79-D68C-4A82-AD83-EF5A0DEF10E9}"/>
              </a:ext>
            </a:extLst>
          </p:cNvPr>
          <p:cNvCxnSpPr/>
          <p:nvPr/>
        </p:nvCxnSpPr>
        <p:spPr>
          <a:xfrm flipH="1" flipV="1">
            <a:off x="9452471" y="3494887"/>
            <a:ext cx="1534311" cy="2493865"/>
          </a:xfrm>
          <a:prstGeom prst="line">
            <a:avLst/>
          </a:prstGeom>
          <a:ln w="12700">
            <a:solidFill>
              <a:srgbClr val="ED4D0F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77D815BC-BBDD-49FB-9A6C-36EA0EB7B219}"/>
              </a:ext>
            </a:extLst>
          </p:cNvPr>
          <p:cNvCxnSpPr/>
          <p:nvPr/>
        </p:nvCxnSpPr>
        <p:spPr>
          <a:xfrm>
            <a:off x="11242013" y="3278808"/>
            <a:ext cx="8076" cy="2763388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75F9A97-96AE-4A4B-B453-82A0590E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1524000"/>
            <a:ext cx="9218899" cy="1944375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nl-NL" sz="1800" dirty="0"/>
              <a:t>In 2013 groeide het consumentenvertrouwen, terwijl de rente nog laag was.</a:t>
            </a:r>
          </a:p>
          <a:p>
            <a:pPr marL="457200" indent="-457200">
              <a:buFont typeface="+mj-lt"/>
              <a:buAutoNum type="arabicParenR" startAt="4"/>
            </a:pPr>
            <a:r>
              <a:rPr lang="nl-NL" sz="1800" dirty="0"/>
              <a:t>Leg met behulp van de verkeersvergelijking van Fisher </a:t>
            </a:r>
            <a:br>
              <a:rPr lang="nl-NL" sz="1800" dirty="0"/>
            </a:br>
            <a:r>
              <a:rPr lang="nl-NL" sz="1800" dirty="0"/>
              <a:t>uit dat het onwaarschijnlijk is dat het rentebeleid op korte </a:t>
            </a:r>
            <a:br>
              <a:rPr lang="nl-NL" sz="1800" dirty="0"/>
            </a:br>
            <a:r>
              <a:rPr lang="nl-NL" sz="1800" dirty="0"/>
              <a:t>termijn de inflatie zal laten toenemen.</a:t>
            </a:r>
          </a:p>
          <a:p>
            <a:pPr marL="457200" indent="-457200">
              <a:buFont typeface="+mj-lt"/>
              <a:buAutoNum type="arabicParenR" startAt="4"/>
            </a:pPr>
            <a:r>
              <a:rPr lang="nl-NL" sz="1800" dirty="0"/>
              <a:t>Leg uit dat het rentebeleid waarschijnlijk na enige tijd </a:t>
            </a:r>
            <a:br>
              <a:rPr lang="nl-NL" sz="1800" dirty="0"/>
            </a:br>
            <a:r>
              <a:rPr lang="nl-NL" sz="1800" dirty="0"/>
              <a:t>wél invloed zal hebben op de inflatie.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E491721-5BBD-4D37-BD28-EFE107099A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4" b="6707"/>
          <a:stretch/>
        </p:blipFill>
        <p:spPr>
          <a:xfrm>
            <a:off x="1287624" y="0"/>
            <a:ext cx="3928810" cy="1637661"/>
          </a:xfrm>
          <a:prstGeom prst="rect">
            <a:avLst/>
          </a:prstGeom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CF16EDB9-DA85-4769-9CB7-F49117C5F8A2}"/>
              </a:ext>
            </a:extLst>
          </p:cNvPr>
          <p:cNvGrpSpPr/>
          <p:nvPr/>
        </p:nvGrpSpPr>
        <p:grpSpPr>
          <a:xfrm>
            <a:off x="8822350" y="2087228"/>
            <a:ext cx="2732773" cy="4013315"/>
            <a:chOff x="1691680" y="548680"/>
            <a:chExt cx="4392488" cy="4320480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0FA8EEF6-3000-4B2A-B9FA-C875598F11C2}"/>
                </a:ext>
              </a:extLst>
            </p:cNvPr>
            <p:cNvCxnSpPr/>
            <p:nvPr/>
          </p:nvCxnSpPr>
          <p:spPr>
            <a:xfrm>
              <a:off x="1691680" y="548680"/>
              <a:ext cx="0" cy="43204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Rechte verbindingslijn 7">
              <a:extLst>
                <a:ext uri="{FF2B5EF4-FFF2-40B4-BE49-F238E27FC236}">
                  <a16:creationId xmlns:a16="http://schemas.microsoft.com/office/drawing/2014/main" id="{9FD006C1-EC6E-4B1C-9136-AAD62B0452D0}"/>
                </a:ext>
              </a:extLst>
            </p:cNvPr>
            <p:cNvCxnSpPr/>
            <p:nvPr/>
          </p:nvCxnSpPr>
          <p:spPr>
            <a:xfrm>
              <a:off x="1691680" y="4869160"/>
              <a:ext cx="439248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kstvak 8">
            <a:extLst>
              <a:ext uri="{FF2B5EF4-FFF2-40B4-BE49-F238E27FC236}">
                <a16:creationId xmlns:a16="http://schemas.microsoft.com/office/drawing/2014/main" id="{23C8232B-CE5A-4B5A-BF2F-5FDF758B7389}"/>
              </a:ext>
            </a:extLst>
          </p:cNvPr>
          <p:cNvSpPr txBox="1"/>
          <p:nvPr/>
        </p:nvSpPr>
        <p:spPr>
          <a:xfrm rot="16200000">
            <a:off x="8277783" y="204904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Prijs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5B54836-43B4-4349-A352-0E9B4C550DE7}"/>
              </a:ext>
            </a:extLst>
          </p:cNvPr>
          <p:cNvSpPr txBox="1"/>
          <p:nvPr/>
        </p:nvSpPr>
        <p:spPr>
          <a:xfrm>
            <a:off x="11064615" y="6529181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Productie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D2E66C8-E6E4-4678-B9F4-A487AB40927F}"/>
              </a:ext>
            </a:extLst>
          </p:cNvPr>
          <p:cNvSpPr txBox="1"/>
          <p:nvPr/>
        </p:nvSpPr>
        <p:spPr>
          <a:xfrm>
            <a:off x="8913258" y="3450829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EV</a:t>
            </a:r>
            <a:endParaRPr lang="nl-NL" baseline="-25000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DB2C76E9-CAEE-4B45-8FDC-D093573F3D78}"/>
              </a:ext>
            </a:extLst>
          </p:cNvPr>
          <p:cNvSpPr txBox="1"/>
          <p:nvPr/>
        </p:nvSpPr>
        <p:spPr>
          <a:xfrm>
            <a:off x="10939490" y="246747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GA</a:t>
            </a:r>
            <a:endParaRPr lang="nl-NL" baseline="-25000" dirty="0"/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2F0E2663-2142-4290-B74C-34B9B647C859}"/>
              </a:ext>
            </a:extLst>
          </p:cNvPr>
          <p:cNvCxnSpPr/>
          <p:nvPr/>
        </p:nvCxnSpPr>
        <p:spPr>
          <a:xfrm flipH="1" flipV="1">
            <a:off x="8878230" y="3533897"/>
            <a:ext cx="1534311" cy="2493865"/>
          </a:xfrm>
          <a:prstGeom prst="line">
            <a:avLst/>
          </a:prstGeom>
          <a:ln w="38100">
            <a:solidFill>
              <a:srgbClr val="ED4D0F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Tekstvak 13">
            <a:extLst>
              <a:ext uri="{FF2B5EF4-FFF2-40B4-BE49-F238E27FC236}">
                <a16:creationId xmlns:a16="http://schemas.microsoft.com/office/drawing/2014/main" id="{66D004B3-A4A5-4419-B527-9FDE26809C44}"/>
              </a:ext>
            </a:extLst>
          </p:cNvPr>
          <p:cNvSpPr txBox="1"/>
          <p:nvPr/>
        </p:nvSpPr>
        <p:spPr>
          <a:xfrm>
            <a:off x="9549926" y="3450829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EV</a:t>
            </a:r>
            <a:r>
              <a:rPr lang="nl-NL" baseline="-25000" dirty="0"/>
              <a:t>1</a:t>
            </a:r>
          </a:p>
        </p:txBody>
      </p: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0423F935-D836-41F8-B823-83B31298EC87}"/>
              </a:ext>
            </a:extLst>
          </p:cNvPr>
          <p:cNvCxnSpPr/>
          <p:nvPr/>
        </p:nvCxnSpPr>
        <p:spPr>
          <a:xfrm>
            <a:off x="9609253" y="4468154"/>
            <a:ext cx="277143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Tekstvak 15">
            <a:extLst>
              <a:ext uri="{FF2B5EF4-FFF2-40B4-BE49-F238E27FC236}">
                <a16:creationId xmlns:a16="http://schemas.microsoft.com/office/drawing/2014/main" id="{AF90923B-CBDF-4E3B-BAC2-B6077B221FA1}"/>
              </a:ext>
            </a:extLst>
          </p:cNvPr>
          <p:cNvSpPr txBox="1"/>
          <p:nvPr/>
        </p:nvSpPr>
        <p:spPr>
          <a:xfrm>
            <a:off x="11049270" y="6259127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Y*</a:t>
            </a:r>
            <a:endParaRPr lang="nl-NL" baseline="-25000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604BE454-B5FA-4A9B-B0BE-36BAEFEC022B}"/>
              </a:ext>
            </a:extLst>
          </p:cNvPr>
          <p:cNvSpPr txBox="1"/>
          <p:nvPr/>
        </p:nvSpPr>
        <p:spPr>
          <a:xfrm>
            <a:off x="9630926" y="6120135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Y</a:t>
            </a:r>
            <a:r>
              <a:rPr lang="nl-NL" baseline="-25000" dirty="0"/>
              <a:t>0</a:t>
            </a:r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57C9D6E7-3D2C-4D33-B46D-9D5445B3E603}"/>
              </a:ext>
            </a:extLst>
          </p:cNvPr>
          <p:cNvCxnSpPr/>
          <p:nvPr/>
        </p:nvCxnSpPr>
        <p:spPr>
          <a:xfrm flipV="1">
            <a:off x="9781409" y="4976740"/>
            <a:ext cx="0" cy="1143395"/>
          </a:xfrm>
          <a:prstGeom prst="line">
            <a:avLst/>
          </a:prstGeom>
          <a:ln w="28575">
            <a:prstDash val="dash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9" name="Groep 18">
            <a:extLst>
              <a:ext uri="{FF2B5EF4-FFF2-40B4-BE49-F238E27FC236}">
                <a16:creationId xmlns:a16="http://schemas.microsoft.com/office/drawing/2014/main" id="{E5E0D0D9-AACE-4720-B951-4BA79A136BA6}"/>
              </a:ext>
            </a:extLst>
          </p:cNvPr>
          <p:cNvGrpSpPr/>
          <p:nvPr/>
        </p:nvGrpSpPr>
        <p:grpSpPr>
          <a:xfrm>
            <a:off x="8979426" y="2440957"/>
            <a:ext cx="2265672" cy="2538890"/>
            <a:chOff x="4738433" y="1572668"/>
            <a:chExt cx="2846749" cy="3376137"/>
          </a:xfrm>
        </p:grpSpPr>
        <p:sp>
          <p:nvSpPr>
            <p:cNvPr id="20" name="Boog 19">
              <a:extLst>
                <a:ext uri="{FF2B5EF4-FFF2-40B4-BE49-F238E27FC236}">
                  <a16:creationId xmlns:a16="http://schemas.microsoft.com/office/drawing/2014/main" id="{B36C194B-5B3D-47CD-80D9-AF73878BB6FA}"/>
                </a:ext>
              </a:extLst>
            </p:cNvPr>
            <p:cNvSpPr/>
            <p:nvPr/>
          </p:nvSpPr>
          <p:spPr>
            <a:xfrm rot="5400000">
              <a:off x="4733671" y="2097295"/>
              <a:ext cx="3376137" cy="2326884"/>
            </a:xfrm>
            <a:prstGeom prst="arc">
              <a:avLst>
                <a:gd name="adj1" fmla="val 16200000"/>
                <a:gd name="adj2" fmla="val 21456116"/>
              </a:avLst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21" name="Rechte verbindingslijn 20">
              <a:extLst>
                <a:ext uri="{FF2B5EF4-FFF2-40B4-BE49-F238E27FC236}">
                  <a16:creationId xmlns:a16="http://schemas.microsoft.com/office/drawing/2014/main" id="{F4F9D84C-B231-4177-8DDC-301B6C96CC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38433" y="4943317"/>
              <a:ext cx="1758633" cy="3108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21">
              <a:extLst>
                <a:ext uri="{FF2B5EF4-FFF2-40B4-BE49-F238E27FC236}">
                  <a16:creationId xmlns:a16="http://schemas.microsoft.com/office/drawing/2014/main" id="{800052FD-8516-466C-BC25-A6401111A4DB}"/>
                </a:ext>
              </a:extLst>
            </p:cNvPr>
            <p:cNvCxnSpPr>
              <a:stCxn id="20" idx="0"/>
            </p:cNvCxnSpPr>
            <p:nvPr/>
          </p:nvCxnSpPr>
          <p:spPr>
            <a:xfrm flipV="1">
              <a:off x="7585182" y="2039239"/>
              <a:ext cx="0" cy="1221498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BFA28FB4-3F3F-4A31-97B4-F0CFD1EE5758}"/>
              </a:ext>
            </a:extLst>
          </p:cNvPr>
          <p:cNvCxnSpPr/>
          <p:nvPr/>
        </p:nvCxnSpPr>
        <p:spPr>
          <a:xfrm flipH="1" flipV="1">
            <a:off x="8882715" y="3541157"/>
            <a:ext cx="1534311" cy="2493865"/>
          </a:xfrm>
          <a:prstGeom prst="line">
            <a:avLst/>
          </a:prstGeom>
          <a:ln w="38100">
            <a:solidFill>
              <a:srgbClr val="ED4D0F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F31CD628-CFF0-4098-A62A-195B9AB8EB51}"/>
              </a:ext>
            </a:extLst>
          </p:cNvPr>
          <p:cNvCxnSpPr/>
          <p:nvPr/>
        </p:nvCxnSpPr>
        <p:spPr>
          <a:xfrm flipV="1">
            <a:off x="10383743" y="4984000"/>
            <a:ext cx="0" cy="1143395"/>
          </a:xfrm>
          <a:prstGeom prst="line">
            <a:avLst/>
          </a:prstGeom>
          <a:ln w="28575">
            <a:prstDash val="dash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Tekstvak 25">
            <a:extLst>
              <a:ext uri="{FF2B5EF4-FFF2-40B4-BE49-F238E27FC236}">
                <a16:creationId xmlns:a16="http://schemas.microsoft.com/office/drawing/2014/main" id="{9A161D84-B086-4403-BD4B-516A337C2521}"/>
              </a:ext>
            </a:extLst>
          </p:cNvPr>
          <p:cNvSpPr txBox="1"/>
          <p:nvPr/>
        </p:nvSpPr>
        <p:spPr>
          <a:xfrm>
            <a:off x="10146176" y="6127395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Y</a:t>
            </a:r>
            <a:r>
              <a:rPr lang="nl-NL" baseline="-25000" dirty="0"/>
              <a:t>1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F76FB18D-102B-45D7-AC8B-CC052523C6AE}"/>
              </a:ext>
            </a:extLst>
          </p:cNvPr>
          <p:cNvSpPr txBox="1"/>
          <p:nvPr/>
        </p:nvSpPr>
        <p:spPr>
          <a:xfrm>
            <a:off x="10292547" y="3450829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EV</a:t>
            </a:r>
            <a:r>
              <a:rPr lang="nl-NL" baseline="-25000" dirty="0"/>
              <a:t>2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669257D6-2B9A-4023-A867-776573A665A1}"/>
              </a:ext>
            </a:extLst>
          </p:cNvPr>
          <p:cNvSpPr txBox="1"/>
          <p:nvPr/>
        </p:nvSpPr>
        <p:spPr>
          <a:xfrm>
            <a:off x="10394265" y="2751435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EV</a:t>
            </a:r>
            <a:r>
              <a:rPr lang="nl-NL" baseline="-25000" dirty="0"/>
              <a:t>3</a:t>
            </a:r>
          </a:p>
        </p:txBody>
      </p: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72219923-2FEC-493A-AF50-FCBE847864E0}"/>
              </a:ext>
            </a:extLst>
          </p:cNvPr>
          <p:cNvCxnSpPr>
            <a:cxnSpLocks/>
          </p:cNvCxnSpPr>
          <p:nvPr/>
        </p:nvCxnSpPr>
        <p:spPr>
          <a:xfrm>
            <a:off x="10937865" y="4447039"/>
            <a:ext cx="777744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1" name="Tekstvak 30">
            <a:extLst>
              <a:ext uri="{FF2B5EF4-FFF2-40B4-BE49-F238E27FC236}">
                <a16:creationId xmlns:a16="http://schemas.microsoft.com/office/drawing/2014/main" id="{354969A7-0935-434F-991E-D07C314D68D7}"/>
              </a:ext>
            </a:extLst>
          </p:cNvPr>
          <p:cNvSpPr txBox="1"/>
          <p:nvPr/>
        </p:nvSpPr>
        <p:spPr>
          <a:xfrm>
            <a:off x="8382780" y="4803727"/>
            <a:ext cx="42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</a:t>
            </a:r>
            <a:r>
              <a:rPr lang="nl-NL" baseline="-25000" dirty="0"/>
              <a:t>0</a:t>
            </a:r>
          </a:p>
        </p:txBody>
      </p: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E680998F-A220-4C9E-BADD-65A80F72E148}"/>
              </a:ext>
            </a:extLst>
          </p:cNvPr>
          <p:cNvCxnSpPr>
            <a:cxnSpLocks/>
            <a:endCxn id="20" idx="2"/>
          </p:cNvCxnSpPr>
          <p:nvPr/>
        </p:nvCxnSpPr>
        <p:spPr>
          <a:xfrm>
            <a:off x="8796990" y="4961708"/>
            <a:ext cx="1575222" cy="16053"/>
          </a:xfrm>
          <a:prstGeom prst="line">
            <a:avLst/>
          </a:prstGeom>
          <a:ln w="28575">
            <a:prstDash val="dash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1F253EAA-4500-463B-8C7C-6C0CCD5CF669}"/>
              </a:ext>
            </a:extLst>
          </p:cNvPr>
          <p:cNvCxnSpPr>
            <a:cxnSpLocks/>
          </p:cNvCxnSpPr>
          <p:nvPr/>
        </p:nvCxnSpPr>
        <p:spPr>
          <a:xfrm>
            <a:off x="8809266" y="3415595"/>
            <a:ext cx="2440823" cy="4645"/>
          </a:xfrm>
          <a:prstGeom prst="line">
            <a:avLst/>
          </a:prstGeom>
          <a:ln w="28575">
            <a:prstDash val="dash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5" name="Tekstvak 34">
            <a:extLst>
              <a:ext uri="{FF2B5EF4-FFF2-40B4-BE49-F238E27FC236}">
                <a16:creationId xmlns:a16="http://schemas.microsoft.com/office/drawing/2014/main" id="{AA3A0633-430D-4648-B8F5-7732B797A465}"/>
              </a:ext>
            </a:extLst>
          </p:cNvPr>
          <p:cNvSpPr txBox="1"/>
          <p:nvPr/>
        </p:nvSpPr>
        <p:spPr>
          <a:xfrm>
            <a:off x="8350109" y="3198219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</a:t>
            </a:r>
            <a:r>
              <a:rPr lang="nl-NL" baseline="-25000" dirty="0"/>
              <a:t>2</a:t>
            </a:r>
          </a:p>
        </p:txBody>
      </p:sp>
      <p:cxnSp>
        <p:nvCxnSpPr>
          <p:cNvPr id="33" name="Rechte verbindingslijn met pijl 32">
            <a:extLst>
              <a:ext uri="{FF2B5EF4-FFF2-40B4-BE49-F238E27FC236}">
                <a16:creationId xmlns:a16="http://schemas.microsoft.com/office/drawing/2014/main" id="{ECFD1BD2-C014-4752-9CE2-294A0474C04D}"/>
              </a:ext>
            </a:extLst>
          </p:cNvPr>
          <p:cNvCxnSpPr/>
          <p:nvPr/>
        </p:nvCxnSpPr>
        <p:spPr>
          <a:xfrm>
            <a:off x="10292547" y="4447039"/>
            <a:ext cx="277143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6" name="Tekstvak 35">
            <a:extLst>
              <a:ext uri="{FF2B5EF4-FFF2-40B4-BE49-F238E27FC236}">
                <a16:creationId xmlns:a16="http://schemas.microsoft.com/office/drawing/2014/main" id="{0F2AAA39-8728-4B73-B7E9-73022063B8FB}"/>
              </a:ext>
            </a:extLst>
          </p:cNvPr>
          <p:cNvSpPr txBox="1"/>
          <p:nvPr/>
        </p:nvSpPr>
        <p:spPr>
          <a:xfrm>
            <a:off x="10727733" y="6133856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Y</a:t>
            </a:r>
            <a:r>
              <a:rPr lang="nl-NL" baseline="-25000" dirty="0"/>
              <a:t>2</a:t>
            </a:r>
          </a:p>
        </p:txBody>
      </p:sp>
      <p:cxnSp>
        <p:nvCxnSpPr>
          <p:cNvPr id="37" name="Rechte verbindingslijn 36">
            <a:extLst>
              <a:ext uri="{FF2B5EF4-FFF2-40B4-BE49-F238E27FC236}">
                <a16:creationId xmlns:a16="http://schemas.microsoft.com/office/drawing/2014/main" id="{A580F97C-EDF4-4AC7-9A72-EC80C9CE5D3A}"/>
              </a:ext>
            </a:extLst>
          </p:cNvPr>
          <p:cNvCxnSpPr>
            <a:cxnSpLocks/>
          </p:cNvCxnSpPr>
          <p:nvPr/>
        </p:nvCxnSpPr>
        <p:spPr>
          <a:xfrm flipH="1" flipV="1">
            <a:off x="10912727" y="4660503"/>
            <a:ext cx="7822" cy="1426788"/>
          </a:xfrm>
          <a:prstGeom prst="line">
            <a:avLst/>
          </a:prstGeom>
          <a:ln w="28575">
            <a:prstDash val="dash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8C7A4B9E-2008-4F0D-8F49-22B71650BF53}"/>
              </a:ext>
            </a:extLst>
          </p:cNvPr>
          <p:cNvCxnSpPr>
            <a:cxnSpLocks/>
          </p:cNvCxnSpPr>
          <p:nvPr/>
        </p:nvCxnSpPr>
        <p:spPr>
          <a:xfrm>
            <a:off x="8853667" y="4670462"/>
            <a:ext cx="1980000" cy="16053"/>
          </a:xfrm>
          <a:prstGeom prst="line">
            <a:avLst/>
          </a:prstGeom>
          <a:ln w="28575">
            <a:prstDash val="dash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Tekstvak 38">
            <a:extLst>
              <a:ext uri="{FF2B5EF4-FFF2-40B4-BE49-F238E27FC236}">
                <a16:creationId xmlns:a16="http://schemas.microsoft.com/office/drawing/2014/main" id="{F9741501-5ABC-4C1A-9807-72874DB8B933}"/>
              </a:ext>
            </a:extLst>
          </p:cNvPr>
          <p:cNvSpPr txBox="1"/>
          <p:nvPr/>
        </p:nvSpPr>
        <p:spPr>
          <a:xfrm>
            <a:off x="8385023" y="4483673"/>
            <a:ext cx="42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</a:t>
            </a:r>
            <a:r>
              <a:rPr lang="nl-NL" baseline="-25000" dirty="0"/>
              <a:t>1</a:t>
            </a:r>
          </a:p>
        </p:txBody>
      </p:sp>
      <p:sp>
        <p:nvSpPr>
          <p:cNvPr id="51" name="Rechthoek 50">
            <a:extLst>
              <a:ext uri="{FF2B5EF4-FFF2-40B4-BE49-F238E27FC236}">
                <a16:creationId xmlns:a16="http://schemas.microsoft.com/office/drawing/2014/main" id="{9E40F2E2-B007-40F6-8E3C-ED3F55CE93D2}"/>
              </a:ext>
            </a:extLst>
          </p:cNvPr>
          <p:cNvSpPr/>
          <p:nvPr/>
        </p:nvSpPr>
        <p:spPr>
          <a:xfrm>
            <a:off x="1544755" y="3701271"/>
            <a:ext cx="6903112" cy="1431352"/>
          </a:xfrm>
          <a:prstGeom prst="rect">
            <a:avLst/>
          </a:prstGeom>
          <a:solidFill>
            <a:srgbClr val="51A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tabLst>
                <a:tab pos="360363" algn="l"/>
                <a:tab pos="4489450" algn="dec"/>
              </a:tabLst>
            </a:pPr>
            <a:r>
              <a:rPr lang="nl-NL" sz="1700" dirty="0"/>
              <a:t>M × V = P × T</a:t>
            </a:r>
          </a:p>
          <a:p>
            <a:pPr>
              <a:tabLst>
                <a:tab pos="360363" algn="l"/>
                <a:tab pos="4489450" algn="dec"/>
              </a:tabLst>
            </a:pPr>
            <a:r>
              <a:rPr lang="nl-NL" sz="1700" dirty="0"/>
              <a:t>Als M stijgt door extra lenen, zullen de bestedingen (M×V) toenemen.</a:t>
            </a:r>
          </a:p>
          <a:p>
            <a:pPr>
              <a:tabLst>
                <a:tab pos="360363" algn="l"/>
                <a:tab pos="4489450" algn="dec"/>
              </a:tabLst>
            </a:pPr>
            <a:endParaRPr lang="nl-NL" sz="1700" dirty="0"/>
          </a:p>
          <a:p>
            <a:pPr>
              <a:tabLst>
                <a:tab pos="360363" algn="l"/>
                <a:tab pos="4489450" algn="dec"/>
              </a:tabLst>
            </a:pPr>
            <a:r>
              <a:rPr lang="nl-NL" sz="1700" dirty="0"/>
              <a:t>Gezien de mate van onderbesteding zal in zo’n situatie alleen de productie (T) toenemen en niet de inflatie (P)</a:t>
            </a:r>
            <a:endParaRPr lang="es-ES" sz="1700" dirty="0"/>
          </a:p>
        </p:txBody>
      </p:sp>
      <p:sp>
        <p:nvSpPr>
          <p:cNvPr id="52" name="Ovaal 51">
            <a:extLst>
              <a:ext uri="{FF2B5EF4-FFF2-40B4-BE49-F238E27FC236}">
                <a16:creationId xmlns:a16="http://schemas.microsoft.com/office/drawing/2014/main" id="{420BF168-1DFF-4E37-8ACF-7CBA08FA59ED}"/>
              </a:ext>
            </a:extLst>
          </p:cNvPr>
          <p:cNvSpPr/>
          <p:nvPr/>
        </p:nvSpPr>
        <p:spPr>
          <a:xfrm>
            <a:off x="1122161" y="3301909"/>
            <a:ext cx="648072" cy="648072"/>
          </a:xfrm>
          <a:prstGeom prst="ellipse">
            <a:avLst/>
          </a:prstGeom>
          <a:solidFill>
            <a:srgbClr val="F3754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/>
              <a:t>4</a:t>
            </a:r>
            <a:endParaRPr lang="nl-NL" sz="1400" b="1" dirty="0"/>
          </a:p>
        </p:txBody>
      </p:sp>
      <p:sp>
        <p:nvSpPr>
          <p:cNvPr id="53" name="Rechthoek 52">
            <a:extLst>
              <a:ext uri="{FF2B5EF4-FFF2-40B4-BE49-F238E27FC236}">
                <a16:creationId xmlns:a16="http://schemas.microsoft.com/office/drawing/2014/main" id="{8E532A81-4593-4DD9-A7BB-2EE98BB6759E}"/>
              </a:ext>
            </a:extLst>
          </p:cNvPr>
          <p:cNvSpPr/>
          <p:nvPr/>
        </p:nvSpPr>
        <p:spPr>
          <a:xfrm>
            <a:off x="1539379" y="4168408"/>
            <a:ext cx="6903112" cy="1431352"/>
          </a:xfrm>
          <a:prstGeom prst="rect">
            <a:avLst/>
          </a:prstGeom>
          <a:solidFill>
            <a:srgbClr val="51A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tabLst>
                <a:tab pos="360363" algn="l"/>
                <a:tab pos="4489450" algn="dec"/>
              </a:tabLst>
            </a:pPr>
            <a:r>
              <a:rPr lang="nl-NL" sz="1700" dirty="0"/>
              <a:t>Wanneer de besteding door blijven stijgen, zal uiteindelijk de productiecapaciteit bereik worden.</a:t>
            </a:r>
          </a:p>
          <a:p>
            <a:pPr>
              <a:tabLst>
                <a:tab pos="360363" algn="l"/>
                <a:tab pos="4489450" algn="dec"/>
              </a:tabLst>
            </a:pPr>
            <a:r>
              <a:rPr lang="nl-NL" sz="1700" dirty="0"/>
              <a:t>In dat geval zullen de prijzen (uiteindelijk) gaan stijgen.</a:t>
            </a:r>
            <a:endParaRPr lang="es-ES" sz="1700" dirty="0"/>
          </a:p>
        </p:txBody>
      </p:sp>
      <p:sp>
        <p:nvSpPr>
          <p:cNvPr id="54" name="Ovaal 53">
            <a:extLst>
              <a:ext uri="{FF2B5EF4-FFF2-40B4-BE49-F238E27FC236}">
                <a16:creationId xmlns:a16="http://schemas.microsoft.com/office/drawing/2014/main" id="{1C941C75-EA14-41A3-8674-4812E90ABE66}"/>
              </a:ext>
            </a:extLst>
          </p:cNvPr>
          <p:cNvSpPr/>
          <p:nvPr/>
        </p:nvSpPr>
        <p:spPr>
          <a:xfrm>
            <a:off x="1116785" y="3769046"/>
            <a:ext cx="648072" cy="648072"/>
          </a:xfrm>
          <a:prstGeom prst="ellipse">
            <a:avLst/>
          </a:prstGeom>
          <a:solidFill>
            <a:srgbClr val="F3754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/>
              <a:t>5</a:t>
            </a:r>
            <a:endParaRPr lang="nl-NL" sz="1400" b="1" dirty="0"/>
          </a:p>
        </p:txBody>
      </p:sp>
    </p:spTree>
    <p:extLst>
      <p:ext uri="{BB962C8B-B14F-4D97-AF65-F5344CB8AC3E}">
        <p14:creationId xmlns:p14="http://schemas.microsoft.com/office/powerpoint/2010/main" val="44234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0.04908 -0.0023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-11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08 -0.00232 L 0.10885 -0.0032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-4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85 -0.00324 L 0.15638 -0.1324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" y="-6458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75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/>
      <p:bldP spid="27" grpId="0"/>
      <p:bldP spid="29" grpId="0"/>
      <p:bldP spid="31" grpId="0"/>
      <p:bldP spid="35" grpId="0"/>
      <p:bldP spid="36" grpId="0"/>
      <p:bldP spid="39" grpId="0"/>
      <p:bldP spid="51" grpId="0" animBg="1"/>
      <p:bldP spid="51" grpId="1" build="allAtOnce" animBg="1"/>
      <p:bldP spid="52" grpId="0" animBg="1"/>
      <p:bldP spid="52" grpId="1" animBg="1"/>
      <p:bldP spid="53" grpId="0" animBg="1"/>
      <p:bldP spid="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B94A2EA-5D2A-4863-BA49-D33B81D1E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Geldbegrippen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C835838-F5DE-4D9E-A3E5-7BE10E6579CA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nl-NL" dirty="0"/>
              <a:t>Fisher en geldschepping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21F7F24-5F4A-4543-BE8C-6A82DFD909F0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nl-NL" dirty="0"/>
              <a:t>Monetair beleid ECB</a:t>
            </a:r>
          </a:p>
        </p:txBody>
      </p:sp>
    </p:spTree>
    <p:extLst>
      <p:ext uri="{BB962C8B-B14F-4D97-AF65-F5344CB8AC3E}">
        <p14:creationId xmlns:p14="http://schemas.microsoft.com/office/powerpoint/2010/main" val="2948261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364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Soorten geld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b="1" dirty="0"/>
              <a:t>Chartaal geld</a:t>
            </a:r>
          </a:p>
          <a:p>
            <a:pPr lvl="1"/>
            <a:r>
              <a:rPr lang="nl-NL" dirty="0"/>
              <a:t>Munten en Bankbiljetten</a:t>
            </a:r>
          </a:p>
          <a:p>
            <a:pPr lvl="1"/>
            <a:r>
              <a:rPr lang="nl-NL" dirty="0"/>
              <a:t>Uitgegeven door de Centrale Bank (ECB / DNB)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r>
              <a:rPr lang="nl-NL" b="1" dirty="0"/>
              <a:t>Giraal geld</a:t>
            </a:r>
          </a:p>
          <a:p>
            <a:pPr lvl="1"/>
            <a:r>
              <a:rPr lang="nl-NL" dirty="0"/>
              <a:t>Geld op rekening van mensen en bedrijven waarmee </a:t>
            </a:r>
            <a:br>
              <a:rPr lang="nl-NL" dirty="0"/>
            </a:br>
            <a:r>
              <a:rPr lang="nl-NL" dirty="0"/>
              <a:t>je rechtstreeks anderen kunt betalen</a:t>
            </a:r>
          </a:p>
          <a:p>
            <a:pPr lvl="1"/>
            <a:r>
              <a:rPr lang="nl-NL" dirty="0"/>
              <a:t>Uitgegeven door banken (RABO / ING / ABN-AMRO)</a:t>
            </a:r>
          </a:p>
          <a:p>
            <a:pPr marL="257175" lvl="1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8404">
            <a:off x="7031558" y="1364454"/>
            <a:ext cx="2057862" cy="10182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691" y="1683062"/>
            <a:ext cx="2664472" cy="148026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691" y="3924626"/>
            <a:ext cx="1897711" cy="171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04791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Maatschappelijke geldhoeveelheid</a:t>
            </a:r>
            <a:br>
              <a:rPr lang="nl-NL" dirty="0"/>
            </a:b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alle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chartale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girale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geld in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handen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van het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publiek</a:t>
            </a:r>
            <a:endParaRPr lang="nl-NL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/>
              <a:t>Maatschappelijke geldhoeveelheid: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b="1" dirty="0">
                <a:solidFill>
                  <a:srgbClr val="1A80B6"/>
                </a:solidFill>
              </a:rPr>
              <a:t>Chartaal geld</a:t>
            </a:r>
            <a:r>
              <a:rPr lang="nl-NL" sz="1800" b="1" dirty="0"/>
              <a:t> </a:t>
            </a:r>
            <a:r>
              <a:rPr lang="nl-NL" sz="1800" dirty="0"/>
              <a:t>in handen publiek:</a:t>
            </a:r>
          </a:p>
          <a:p>
            <a:pPr marL="0" indent="0">
              <a:buNone/>
              <a:tabLst>
                <a:tab pos="265113" algn="l"/>
                <a:tab pos="3136900" algn="r"/>
              </a:tabLst>
            </a:pPr>
            <a:r>
              <a:rPr lang="nl-NL" sz="1800" dirty="0"/>
              <a:t>	bankbiljetten in omloop	50</a:t>
            </a:r>
          </a:p>
          <a:p>
            <a:pPr>
              <a:buFontTx/>
              <a:buChar char="-"/>
              <a:tabLst>
                <a:tab pos="265113" algn="l"/>
                <a:tab pos="3136900" algn="r"/>
              </a:tabLst>
            </a:pPr>
            <a:r>
              <a:rPr lang="nl-NL" sz="1800" dirty="0"/>
              <a:t>kasgeld banken	10</a:t>
            </a:r>
          </a:p>
          <a:p>
            <a:pPr marL="0" indent="0">
              <a:buNone/>
              <a:tabLst>
                <a:tab pos="265113" algn="l"/>
                <a:tab pos="3136900" algn="r"/>
              </a:tabLst>
            </a:pPr>
            <a:r>
              <a:rPr lang="nl-NL" sz="1800" dirty="0"/>
              <a:t>	chartaal geld	</a:t>
            </a:r>
            <a:r>
              <a:rPr lang="nl-NL" sz="1800" b="1" dirty="0"/>
              <a:t>40</a:t>
            </a:r>
          </a:p>
          <a:p>
            <a:pPr marL="0" indent="0">
              <a:buNone/>
              <a:tabLst>
                <a:tab pos="265113" algn="l"/>
                <a:tab pos="3136900" algn="r"/>
              </a:tabLst>
            </a:pPr>
            <a:endParaRPr lang="nl-NL" sz="1800" dirty="0"/>
          </a:p>
          <a:p>
            <a:pPr marL="0" indent="0">
              <a:buNone/>
              <a:tabLst>
                <a:tab pos="265113" algn="l"/>
                <a:tab pos="3136900" algn="r"/>
              </a:tabLst>
            </a:pPr>
            <a:r>
              <a:rPr lang="nl-NL" sz="1800" b="1" dirty="0">
                <a:solidFill>
                  <a:srgbClr val="258812"/>
                </a:solidFill>
              </a:rPr>
              <a:t>Giraal geld</a:t>
            </a:r>
            <a:r>
              <a:rPr lang="nl-NL" sz="1800" b="1" dirty="0"/>
              <a:t> </a:t>
            </a:r>
            <a:r>
              <a:rPr lang="nl-NL" sz="1800" dirty="0"/>
              <a:t>in handen publiek:</a:t>
            </a:r>
          </a:p>
          <a:p>
            <a:pPr marL="0" indent="0">
              <a:buNone/>
              <a:tabLst>
                <a:tab pos="265113" algn="l"/>
                <a:tab pos="3136900" algn="r"/>
              </a:tabLst>
            </a:pPr>
            <a:r>
              <a:rPr lang="nl-NL" sz="1800" dirty="0"/>
              <a:t>	</a:t>
            </a:r>
            <a:r>
              <a:rPr lang="nl-NL" sz="1800" dirty="0" err="1"/>
              <a:t>rek.courant</a:t>
            </a:r>
            <a:r>
              <a:rPr lang="nl-NL" sz="1800" dirty="0"/>
              <a:t> tegoed	</a:t>
            </a:r>
            <a:r>
              <a:rPr lang="nl-NL" sz="1800" b="1" dirty="0"/>
              <a:t>500</a:t>
            </a:r>
          </a:p>
          <a:p>
            <a:pPr marL="0" indent="0">
              <a:buNone/>
              <a:tabLst>
                <a:tab pos="265113" algn="l"/>
                <a:tab pos="3136900" algn="r"/>
              </a:tabLst>
            </a:pPr>
            <a:endParaRPr lang="nl-NL" sz="1800" dirty="0"/>
          </a:p>
          <a:p>
            <a:pPr marL="0" indent="0">
              <a:buNone/>
              <a:tabLst>
                <a:tab pos="265113" algn="l"/>
                <a:tab pos="3136900" algn="r"/>
              </a:tabLst>
            </a:pPr>
            <a:r>
              <a:rPr lang="nl-NL" sz="1800" b="1" dirty="0"/>
              <a:t>M</a:t>
            </a:r>
            <a:r>
              <a:rPr lang="nl-NL" sz="1800" dirty="0"/>
              <a:t> = 40 + 500 = </a:t>
            </a:r>
            <a:r>
              <a:rPr lang="nl-NL" sz="1800" b="1" dirty="0"/>
              <a:t>540</a:t>
            </a:r>
          </a:p>
        </p:txBody>
      </p:sp>
      <p:graphicFrame>
        <p:nvGraphicFramePr>
          <p:cNvPr id="9" name="Group 34"/>
          <p:cNvGraphicFramePr>
            <a:graphicFrameLocks noGrp="1"/>
          </p:cNvGraphicFramePr>
          <p:nvPr/>
        </p:nvGraphicFramePr>
        <p:xfrm>
          <a:off x="4749800" y="1817999"/>
          <a:ext cx="7083806" cy="1060604"/>
        </p:xfrm>
        <a:graphic>
          <a:graphicData uri="http://schemas.openxmlformats.org/drawingml/2006/table">
            <a:tbl>
              <a:tblPr/>
              <a:tblGrid>
                <a:gridCol w="259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4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8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3349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                            Balans van de Centrale Bank</a:t>
                      </a:r>
                    </a:p>
                  </a:txBody>
                  <a:tcPr marT="45695" marB="45695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Goud en deviezen</a:t>
                      </a:r>
                    </a:p>
                  </a:txBody>
                  <a:tcPr marT="45695" marB="45695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€ 80</a:t>
                      </a:r>
                    </a:p>
                  </a:txBody>
                  <a:tcPr marT="45695" marB="4569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Bankbiljetten in omloop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Tegoed banken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€ 50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€ 15</a:t>
                      </a:r>
                    </a:p>
                  </a:txBody>
                  <a:tcPr marT="45695" marB="4569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Group 35"/>
          <p:cNvGraphicFramePr>
            <a:graphicFrameLocks noGrp="1"/>
          </p:cNvGraphicFramePr>
          <p:nvPr/>
        </p:nvGraphicFramePr>
        <p:xfrm>
          <a:off x="4749800" y="3536249"/>
          <a:ext cx="7086600" cy="124362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612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4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31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66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3827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                        Balans van de gezamenlijke banken</a:t>
                      </a:r>
                    </a:p>
                  </a:txBody>
                  <a:tcPr marT="45722" marB="45722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78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Kas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Tegoed bij CB</a:t>
                      </a:r>
                    </a:p>
                  </a:txBody>
                  <a:tcPr marT="45722" marB="45722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€ 10</a:t>
                      </a:r>
                      <a:b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€ 15</a:t>
                      </a:r>
                    </a:p>
                  </a:txBody>
                  <a:tcPr marT="45722" marB="4572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Rekening courant tegoed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Spaargeld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€ 500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€ 900</a:t>
                      </a:r>
                    </a:p>
                  </a:txBody>
                  <a:tcPr marT="45722" marB="4572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4" name="Rechte verbindingslijn 3"/>
          <p:cNvCxnSpPr/>
          <p:nvPr/>
        </p:nvCxnSpPr>
        <p:spPr>
          <a:xfrm>
            <a:off x="462581" y="3664132"/>
            <a:ext cx="325154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Ovaal 5"/>
          <p:cNvSpPr/>
          <p:nvPr/>
        </p:nvSpPr>
        <p:spPr>
          <a:xfrm>
            <a:off x="10916824" y="2096273"/>
            <a:ext cx="792088" cy="50405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7316424" y="3843773"/>
            <a:ext cx="792088" cy="50405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/>
          <p:nvPr/>
        </p:nvSpPr>
        <p:spPr>
          <a:xfrm>
            <a:off x="10990555" y="3843773"/>
            <a:ext cx="792088" cy="504056"/>
          </a:xfrm>
          <a:prstGeom prst="ellipse">
            <a:avLst/>
          </a:prstGeom>
          <a:noFill/>
          <a:ln w="38100">
            <a:solidFill>
              <a:srgbClr val="25881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282920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Maatschappelijke geldhoeveelheid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Geld dat publiek in handen heeft om bestedingen mee te doen</a:t>
            </a:r>
          </a:p>
          <a:p>
            <a:pPr marL="182563" indent="-182563">
              <a:buNone/>
            </a:pPr>
            <a:r>
              <a:rPr lang="nl-NL" dirty="0"/>
              <a:t>	anders zou je het geld beter op een spaarrekening kunnen zetten, </a:t>
            </a:r>
            <a:br>
              <a:rPr lang="nl-NL" dirty="0"/>
            </a:br>
            <a:r>
              <a:rPr lang="nl-NL" dirty="0"/>
              <a:t>zodat je rente ontvangt.</a:t>
            </a:r>
          </a:p>
          <a:p>
            <a:pPr marL="0" indent="0">
              <a:buNone/>
            </a:pPr>
            <a:r>
              <a:rPr lang="nl-NL" dirty="0"/>
              <a:t>Omvang M heeft rechtstreeks invloed op reële economie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778" y="4497361"/>
            <a:ext cx="1440160" cy="80008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23" y="4134078"/>
            <a:ext cx="1897711" cy="1719654"/>
          </a:xfrm>
          <a:prstGeom prst="rect">
            <a:avLst/>
          </a:prstGeom>
        </p:spPr>
      </p:pic>
      <p:sp>
        <p:nvSpPr>
          <p:cNvPr id="6" name="Pijl-rechts 5"/>
          <p:cNvSpPr/>
          <p:nvPr/>
        </p:nvSpPr>
        <p:spPr>
          <a:xfrm>
            <a:off x="2885537" y="4705873"/>
            <a:ext cx="79208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3645024"/>
            <a:ext cx="3180952" cy="2504762"/>
          </a:xfrm>
          <a:prstGeom prst="rect">
            <a:avLst/>
          </a:prstGeom>
        </p:spPr>
      </p:pic>
      <p:sp>
        <p:nvSpPr>
          <p:cNvPr id="8" name="Pijl-rechts 7"/>
          <p:cNvSpPr/>
          <p:nvPr/>
        </p:nvSpPr>
        <p:spPr>
          <a:xfrm>
            <a:off x="7176120" y="4705873"/>
            <a:ext cx="79208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626" y="3917842"/>
            <a:ext cx="3275856" cy="1525320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1350149" y="5951021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/>
              <a:t>M</a:t>
            </a:r>
            <a:endParaRPr lang="nl-NL" b="1" dirty="0"/>
          </a:p>
        </p:txBody>
      </p:sp>
      <p:cxnSp>
        <p:nvCxnSpPr>
          <p:cNvPr id="12" name="Rechte verbindingslijn met pijl 11"/>
          <p:cNvCxnSpPr>
            <a:stCxn id="10" idx="3"/>
            <a:endCxn id="13" idx="1"/>
          </p:cNvCxnSpPr>
          <p:nvPr/>
        </p:nvCxnSpPr>
        <p:spPr>
          <a:xfrm flipV="1">
            <a:off x="1919536" y="6257963"/>
            <a:ext cx="2232248" cy="1622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4151784" y="5934797"/>
            <a:ext cx="2698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bestedingen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8731138" y="5934797"/>
            <a:ext cx="2082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productie</a:t>
            </a:r>
            <a:endParaRPr lang="nl-NL" dirty="0"/>
          </a:p>
        </p:txBody>
      </p:sp>
      <p:cxnSp>
        <p:nvCxnSpPr>
          <p:cNvPr id="18" name="Rechte verbindingslijn met pijl 17"/>
          <p:cNvCxnSpPr>
            <a:stCxn id="13" idx="3"/>
            <a:endCxn id="14" idx="1"/>
          </p:cNvCxnSpPr>
          <p:nvPr/>
        </p:nvCxnSpPr>
        <p:spPr>
          <a:xfrm>
            <a:off x="6849959" y="6257963"/>
            <a:ext cx="1881179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14284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Verkeersvergelijking van Fisher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5600" y="1817999"/>
            <a:ext cx="6333813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5400" dirty="0"/>
              <a:t>M × V   =   P × T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684213" y="5619228"/>
            <a:ext cx="2931252" cy="1200329"/>
          </a:xfrm>
          <a:prstGeom prst="rect">
            <a:avLst/>
          </a:prstGeom>
          <a:solidFill>
            <a:srgbClr val="6EBE5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M = geldhoeveelheid</a:t>
            </a:r>
          </a:p>
          <a:p>
            <a:r>
              <a:rPr lang="nl-NL" dirty="0">
                <a:solidFill>
                  <a:schemeClr val="tx1"/>
                </a:solidFill>
              </a:rPr>
              <a:t>V = omloopsnelheid</a:t>
            </a:r>
          </a:p>
          <a:p>
            <a:r>
              <a:rPr lang="nl-NL" dirty="0">
                <a:solidFill>
                  <a:schemeClr val="tx1"/>
                </a:solidFill>
              </a:rPr>
              <a:t>P = prijs</a:t>
            </a:r>
          </a:p>
          <a:p>
            <a:r>
              <a:rPr lang="nl-NL" dirty="0">
                <a:solidFill>
                  <a:schemeClr val="tx1"/>
                </a:solidFill>
              </a:rPr>
              <a:t>T = hoeveelheid goederen </a:t>
            </a:r>
          </a:p>
        </p:txBody>
      </p:sp>
      <p:sp>
        <p:nvSpPr>
          <p:cNvPr id="5" name="Rechthoek 4"/>
          <p:cNvSpPr/>
          <p:nvPr/>
        </p:nvSpPr>
        <p:spPr>
          <a:xfrm>
            <a:off x="387935" y="2608981"/>
            <a:ext cx="30091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2000" dirty="0"/>
              <a:t>hoeveelheid geld die we </a:t>
            </a:r>
            <a:br>
              <a:rPr lang="nl-NL" sz="2000" dirty="0"/>
            </a:br>
            <a:r>
              <a:rPr lang="nl-NL" sz="2000" dirty="0"/>
              <a:t>in een periode uitgeven</a:t>
            </a:r>
          </a:p>
        </p:txBody>
      </p:sp>
      <p:sp>
        <p:nvSpPr>
          <p:cNvPr id="6" name="Rechthoek 5"/>
          <p:cNvSpPr/>
          <p:nvPr/>
        </p:nvSpPr>
        <p:spPr>
          <a:xfrm>
            <a:off x="3866135" y="2608981"/>
            <a:ext cx="27510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dirty="0"/>
              <a:t>de waarde van de </a:t>
            </a:r>
            <a:br>
              <a:rPr lang="nl-NL" sz="2000" dirty="0"/>
            </a:br>
            <a:r>
              <a:rPr lang="nl-NL" sz="2000" dirty="0"/>
              <a:t>verhandelde goederen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3358246" y="2608981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dirty="0"/>
              <a:t>=</a:t>
            </a:r>
            <a:endParaRPr lang="nl-NL" dirty="0"/>
          </a:p>
        </p:txBody>
      </p:sp>
      <p:cxnSp>
        <p:nvCxnSpPr>
          <p:cNvPr id="9" name="Rechte verbindingslijn met pijl 8"/>
          <p:cNvCxnSpPr/>
          <p:nvPr/>
        </p:nvCxnSpPr>
        <p:spPr>
          <a:xfrm flipV="1">
            <a:off x="1653600" y="1435233"/>
            <a:ext cx="0" cy="57606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2772758" y="1514150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rgbClr val="FFC000"/>
                </a:solidFill>
              </a:rPr>
              <a:t>=</a:t>
            </a:r>
            <a:endParaRPr lang="nl-NL" sz="1400" dirty="0">
              <a:solidFill>
                <a:srgbClr val="FFC000"/>
              </a:solidFill>
            </a:endParaRPr>
          </a:p>
        </p:txBody>
      </p:sp>
      <p:sp>
        <p:nvSpPr>
          <p:cNvPr id="12" name="Ovaal 11"/>
          <p:cNvSpPr/>
          <p:nvPr/>
        </p:nvSpPr>
        <p:spPr>
          <a:xfrm>
            <a:off x="4041421" y="1716611"/>
            <a:ext cx="2232248" cy="957485"/>
          </a:xfrm>
          <a:prstGeom prst="ellipse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cxnSp>
        <p:nvCxnSpPr>
          <p:cNvPr id="13" name="Rechte verbindingslijn met pijl 12"/>
          <p:cNvCxnSpPr/>
          <p:nvPr/>
        </p:nvCxnSpPr>
        <p:spPr>
          <a:xfrm flipV="1">
            <a:off x="6374128" y="1470367"/>
            <a:ext cx="0" cy="57606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684213" y="2873192"/>
            <a:ext cx="65331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Als door geldschepping M groeit (en V blijft constant),</a:t>
            </a:r>
          </a:p>
          <a:p>
            <a:r>
              <a:rPr lang="nl-NL" sz="2000" dirty="0"/>
              <a:t>dan zal (P×T) ook stijgen.</a:t>
            </a:r>
          </a:p>
          <a:p>
            <a:endParaRPr lang="nl-NL" sz="2000" dirty="0"/>
          </a:p>
          <a:p>
            <a:r>
              <a:rPr lang="nl-NL" sz="2000" dirty="0"/>
              <a:t>Maar welke?</a:t>
            </a:r>
          </a:p>
          <a:p>
            <a:r>
              <a:rPr lang="nl-NL" sz="2000" dirty="0"/>
              <a:t>P of T stijgt afhankelijk van de conjuncturele situatie</a:t>
            </a:r>
          </a:p>
          <a:p>
            <a:pPr marL="357188"/>
            <a:r>
              <a:rPr lang="nl-NL" sz="2000" dirty="0"/>
              <a:t>bij onderbesteding groeit de productie (T)</a:t>
            </a:r>
          </a:p>
          <a:p>
            <a:pPr marL="357188"/>
            <a:r>
              <a:rPr lang="nl-NL" sz="2000" dirty="0"/>
              <a:t>bij overbesteding groeit de inflatie (P)</a:t>
            </a:r>
          </a:p>
        </p:txBody>
      </p:sp>
      <p:grpSp>
        <p:nvGrpSpPr>
          <p:cNvPr id="15" name="Groep 14"/>
          <p:cNvGrpSpPr/>
          <p:nvPr/>
        </p:nvGrpSpPr>
        <p:grpSpPr>
          <a:xfrm>
            <a:off x="7822729" y="1847552"/>
            <a:ext cx="3571006" cy="4320480"/>
            <a:chOff x="1691680" y="548680"/>
            <a:chExt cx="4392488" cy="4320480"/>
          </a:xfrm>
        </p:grpSpPr>
        <p:cxnSp>
          <p:nvCxnSpPr>
            <p:cNvPr id="16" name="Rechte verbindingslijn 15"/>
            <p:cNvCxnSpPr/>
            <p:nvPr/>
          </p:nvCxnSpPr>
          <p:spPr>
            <a:xfrm>
              <a:off x="1691680" y="548680"/>
              <a:ext cx="0" cy="432048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Rechte verbindingslijn 16"/>
            <p:cNvCxnSpPr/>
            <p:nvPr/>
          </p:nvCxnSpPr>
          <p:spPr>
            <a:xfrm>
              <a:off x="1691680" y="4869160"/>
              <a:ext cx="43924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kstvak 17"/>
          <p:cNvSpPr txBox="1"/>
          <p:nvPr/>
        </p:nvSpPr>
        <p:spPr>
          <a:xfrm>
            <a:off x="7132827" y="199156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Prijs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10305488" y="6418908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Productie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7955315" y="3498647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EV</a:t>
            </a:r>
            <a:endParaRPr lang="nl-NL" baseline="-25000" dirty="0">
              <a:solidFill>
                <a:schemeClr val="bg1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10606006" y="1761872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GA</a:t>
            </a:r>
            <a:endParaRPr lang="nl-NL" baseline="-25000" dirty="0">
              <a:solidFill>
                <a:schemeClr val="bg1"/>
              </a:solidFill>
            </a:endParaRPr>
          </a:p>
        </p:txBody>
      </p:sp>
      <p:cxnSp>
        <p:nvCxnSpPr>
          <p:cNvPr id="22" name="Rechte verbindingslijn 21"/>
          <p:cNvCxnSpPr/>
          <p:nvPr/>
        </p:nvCxnSpPr>
        <p:spPr>
          <a:xfrm flipH="1" flipV="1">
            <a:off x="7920287" y="3581794"/>
            <a:ext cx="1534311" cy="2493865"/>
          </a:xfrm>
          <a:prstGeom prst="line">
            <a:avLst/>
          </a:prstGeom>
          <a:ln w="38100">
            <a:solidFill>
              <a:srgbClr val="ED4D0F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3" name="Tekstvak 22"/>
          <p:cNvSpPr txBox="1"/>
          <p:nvPr/>
        </p:nvSpPr>
        <p:spPr>
          <a:xfrm>
            <a:off x="8591983" y="3498726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EV’</a:t>
            </a:r>
            <a:endParaRPr lang="nl-NL" baseline="-25000" dirty="0">
              <a:solidFill>
                <a:schemeClr val="bg1"/>
              </a:solidFill>
            </a:endParaRPr>
          </a:p>
        </p:txBody>
      </p:sp>
      <p:cxnSp>
        <p:nvCxnSpPr>
          <p:cNvPr id="24" name="Rechte verbindingslijn met pijl 23"/>
          <p:cNvCxnSpPr/>
          <p:nvPr/>
        </p:nvCxnSpPr>
        <p:spPr>
          <a:xfrm>
            <a:off x="8651310" y="4516051"/>
            <a:ext cx="277143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" name="Tekstvak 24"/>
          <p:cNvSpPr txBox="1"/>
          <p:nvPr/>
        </p:nvSpPr>
        <p:spPr>
          <a:xfrm>
            <a:off x="10745063" y="614844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Y*</a:t>
            </a:r>
            <a:endParaRPr lang="nl-NL" baseline="-25000" dirty="0">
              <a:solidFill>
                <a:schemeClr val="bg1"/>
              </a:solidFill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8672983" y="6168032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Y</a:t>
            </a:r>
            <a:r>
              <a:rPr lang="nl-NL" baseline="-25000" dirty="0">
                <a:solidFill>
                  <a:schemeClr val="bg1"/>
                </a:solidFill>
              </a:rPr>
              <a:t>0</a:t>
            </a:r>
          </a:p>
        </p:txBody>
      </p:sp>
      <p:cxnSp>
        <p:nvCxnSpPr>
          <p:cNvPr id="27" name="Rechte verbindingslijn 26"/>
          <p:cNvCxnSpPr/>
          <p:nvPr/>
        </p:nvCxnSpPr>
        <p:spPr>
          <a:xfrm flipV="1">
            <a:off x="8823466" y="5024637"/>
            <a:ext cx="0" cy="1143395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8" name="Groep 27"/>
          <p:cNvGrpSpPr/>
          <p:nvPr/>
        </p:nvGrpSpPr>
        <p:grpSpPr>
          <a:xfrm>
            <a:off x="8021482" y="1651607"/>
            <a:ext cx="2846749" cy="3376137"/>
            <a:chOff x="4738433" y="1572668"/>
            <a:chExt cx="2846749" cy="3376137"/>
          </a:xfrm>
        </p:grpSpPr>
        <p:sp>
          <p:nvSpPr>
            <p:cNvPr id="29" name="Boog 28"/>
            <p:cNvSpPr/>
            <p:nvPr/>
          </p:nvSpPr>
          <p:spPr>
            <a:xfrm rot="5400000">
              <a:off x="4733671" y="2097295"/>
              <a:ext cx="3376137" cy="2326884"/>
            </a:xfrm>
            <a:prstGeom prst="arc">
              <a:avLst>
                <a:gd name="adj1" fmla="val 16200000"/>
                <a:gd name="adj2" fmla="val 21456116"/>
              </a:avLst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30" name="Rechte verbindingslijn 29"/>
            <p:cNvCxnSpPr>
              <a:cxnSpLocks/>
            </p:cNvCxnSpPr>
            <p:nvPr/>
          </p:nvCxnSpPr>
          <p:spPr>
            <a:xfrm flipH="1">
              <a:off x="4738433" y="4943317"/>
              <a:ext cx="1758633" cy="3108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chte verbindingslijn 30"/>
            <p:cNvCxnSpPr>
              <a:stCxn id="29" idx="0"/>
            </p:cNvCxnSpPr>
            <p:nvPr/>
          </p:nvCxnSpPr>
          <p:spPr>
            <a:xfrm flipV="1">
              <a:off x="7585182" y="2039239"/>
              <a:ext cx="0" cy="1221498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Rechte verbindingslijn 31"/>
          <p:cNvCxnSpPr/>
          <p:nvPr/>
        </p:nvCxnSpPr>
        <p:spPr>
          <a:xfrm>
            <a:off x="10868231" y="3312271"/>
            <a:ext cx="8076" cy="2763388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/>
          <p:cNvCxnSpPr/>
          <p:nvPr/>
        </p:nvCxnSpPr>
        <p:spPr>
          <a:xfrm flipH="1" flipV="1">
            <a:off x="7924772" y="3589054"/>
            <a:ext cx="1534311" cy="2493865"/>
          </a:xfrm>
          <a:prstGeom prst="line">
            <a:avLst/>
          </a:prstGeom>
          <a:ln w="38100">
            <a:solidFill>
              <a:srgbClr val="ED4D0F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4" name="Rechte verbindingslijn 33"/>
          <p:cNvCxnSpPr/>
          <p:nvPr/>
        </p:nvCxnSpPr>
        <p:spPr>
          <a:xfrm flipV="1">
            <a:off x="9425800" y="5031897"/>
            <a:ext cx="0" cy="1143395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5" name="Tekstvak 34"/>
          <p:cNvSpPr txBox="1"/>
          <p:nvPr/>
        </p:nvSpPr>
        <p:spPr>
          <a:xfrm>
            <a:off x="9188233" y="6175292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Y</a:t>
            </a:r>
            <a:r>
              <a:rPr lang="nl-NL" baseline="-25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6" name="Tekstvak 35"/>
          <p:cNvSpPr txBox="1"/>
          <p:nvPr/>
        </p:nvSpPr>
        <p:spPr>
          <a:xfrm>
            <a:off x="9607418" y="218922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EV</a:t>
            </a:r>
            <a:endParaRPr lang="nl-NL" baseline="-25000" dirty="0">
              <a:solidFill>
                <a:schemeClr val="bg1"/>
              </a:solidFill>
            </a:endParaRPr>
          </a:p>
        </p:txBody>
      </p:sp>
      <p:cxnSp>
        <p:nvCxnSpPr>
          <p:cNvPr id="37" name="Rechte verbindingslijn 36"/>
          <p:cNvCxnSpPr/>
          <p:nvPr/>
        </p:nvCxnSpPr>
        <p:spPr>
          <a:xfrm flipH="1" flipV="1">
            <a:off x="10040160" y="2249748"/>
            <a:ext cx="1534311" cy="2493865"/>
          </a:xfrm>
          <a:prstGeom prst="line">
            <a:avLst/>
          </a:prstGeom>
          <a:ln w="38100">
            <a:solidFill>
              <a:srgbClr val="ED4D0F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8" name="Tekstvak 37"/>
          <p:cNvSpPr txBox="1"/>
          <p:nvPr/>
        </p:nvSpPr>
        <p:spPr>
          <a:xfrm>
            <a:off x="9988864" y="1881651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EV’</a:t>
            </a:r>
            <a:endParaRPr lang="nl-NL" baseline="-25000" dirty="0">
              <a:solidFill>
                <a:schemeClr val="bg1"/>
              </a:solidFill>
            </a:endParaRPr>
          </a:p>
        </p:txBody>
      </p:sp>
      <p:cxnSp>
        <p:nvCxnSpPr>
          <p:cNvPr id="39" name="Rechte verbindingslijn met pijl 38"/>
          <p:cNvCxnSpPr/>
          <p:nvPr/>
        </p:nvCxnSpPr>
        <p:spPr>
          <a:xfrm>
            <a:off x="10771183" y="3184005"/>
            <a:ext cx="277143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0" name="Tekstvak 39"/>
          <p:cNvSpPr txBox="1"/>
          <p:nvPr/>
        </p:nvSpPr>
        <p:spPr>
          <a:xfrm>
            <a:off x="7426337" y="3404388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P</a:t>
            </a:r>
            <a:r>
              <a:rPr lang="nl-NL" baseline="-25000" dirty="0">
                <a:solidFill>
                  <a:schemeClr val="bg1"/>
                </a:solidFill>
              </a:rPr>
              <a:t>0</a:t>
            </a:r>
          </a:p>
        </p:txBody>
      </p:sp>
      <p:cxnSp>
        <p:nvCxnSpPr>
          <p:cNvPr id="41" name="Rechte verbindingslijn 40"/>
          <p:cNvCxnSpPr/>
          <p:nvPr/>
        </p:nvCxnSpPr>
        <p:spPr>
          <a:xfrm flipV="1">
            <a:off x="7840547" y="3550571"/>
            <a:ext cx="3031722" cy="11797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Rechte verbindingslijn 41"/>
          <p:cNvCxnSpPr/>
          <p:nvPr/>
        </p:nvCxnSpPr>
        <p:spPr>
          <a:xfrm flipH="1" flipV="1">
            <a:off x="10044922" y="2254411"/>
            <a:ext cx="1534311" cy="2493865"/>
          </a:xfrm>
          <a:prstGeom prst="line">
            <a:avLst/>
          </a:prstGeom>
          <a:ln w="38100">
            <a:solidFill>
              <a:srgbClr val="ED4D0F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3" name="Rechte verbindingslijn 42"/>
          <p:cNvCxnSpPr/>
          <p:nvPr/>
        </p:nvCxnSpPr>
        <p:spPr>
          <a:xfrm>
            <a:off x="7851027" y="2586349"/>
            <a:ext cx="3019742" cy="1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4" name="Tekstvak 43"/>
          <p:cNvSpPr txBox="1"/>
          <p:nvPr/>
        </p:nvSpPr>
        <p:spPr>
          <a:xfrm>
            <a:off x="7440893" y="240168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P</a:t>
            </a:r>
            <a:r>
              <a:rPr lang="nl-NL" baseline="-25000" dirty="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59" name="Rechte verbindingslijn met pijl 58"/>
          <p:cNvCxnSpPr/>
          <p:nvPr/>
        </p:nvCxnSpPr>
        <p:spPr>
          <a:xfrm flipV="1">
            <a:off x="6096000" y="1470367"/>
            <a:ext cx="0" cy="57606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Rechte verbindingslijn met pijl 59"/>
          <p:cNvCxnSpPr/>
          <p:nvPr/>
        </p:nvCxnSpPr>
        <p:spPr>
          <a:xfrm flipV="1">
            <a:off x="4882152" y="1470367"/>
            <a:ext cx="0" cy="57606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102215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5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0.04909 -0.00231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-116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75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0319 -0.05394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-2708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75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6" grpId="0"/>
      <p:bldP spid="6" grpId="1"/>
      <p:bldP spid="7" grpId="0"/>
      <p:bldP spid="7" grpId="1"/>
      <p:bldP spid="11" grpId="0"/>
      <p:bldP spid="12" grpId="0" animBg="1"/>
      <p:bldP spid="12" grpId="1" animBg="1"/>
      <p:bldP spid="18" grpId="0"/>
      <p:bldP spid="19" grpId="0"/>
      <p:bldP spid="20" grpId="0"/>
      <p:bldP spid="21" grpId="0"/>
      <p:bldP spid="23" grpId="0"/>
      <p:bldP spid="25" grpId="0"/>
      <p:bldP spid="26" grpId="0"/>
      <p:bldP spid="35" grpId="0"/>
      <p:bldP spid="36" grpId="0"/>
      <p:bldP spid="38" grpId="0"/>
      <p:bldP spid="40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jl: omhoog 38">
            <a:extLst>
              <a:ext uri="{FF2B5EF4-FFF2-40B4-BE49-F238E27FC236}">
                <a16:creationId xmlns:a16="http://schemas.microsoft.com/office/drawing/2014/main" id="{EF7736D3-B374-4357-B7BA-F279188B1166}"/>
              </a:ext>
            </a:extLst>
          </p:cNvPr>
          <p:cNvSpPr/>
          <p:nvPr/>
        </p:nvSpPr>
        <p:spPr>
          <a:xfrm>
            <a:off x="5056632" y="3168074"/>
            <a:ext cx="608445" cy="1417780"/>
          </a:xfrm>
          <a:prstGeom prst="upArrow">
            <a:avLst/>
          </a:prstGeom>
          <a:gradFill>
            <a:gsLst>
              <a:gs pos="0">
                <a:srgbClr val="71893F"/>
              </a:gs>
              <a:gs pos="100000">
                <a:srgbClr val="385D8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0DBE6D2-A02D-4C6C-BEFC-5EFCBE9FA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Geldhoeveelheidsbegrippen</a:t>
            </a:r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25E7ADFB-8A3E-4C69-A3FC-F6D4A83BF441}"/>
              </a:ext>
            </a:extLst>
          </p:cNvPr>
          <p:cNvSpPr/>
          <p:nvPr/>
        </p:nvSpPr>
        <p:spPr>
          <a:xfrm>
            <a:off x="361949" y="3539837"/>
            <a:ext cx="2400301" cy="674255"/>
          </a:xfrm>
          <a:prstGeom prst="roundRect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binnenlandse liquiditeitenmassa (M3)</a:t>
            </a:r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82C33DF0-F741-486E-A751-D45FB635E12A}"/>
              </a:ext>
            </a:extLst>
          </p:cNvPr>
          <p:cNvGrpSpPr/>
          <p:nvPr/>
        </p:nvGrpSpPr>
        <p:grpSpPr>
          <a:xfrm>
            <a:off x="2762250" y="3876965"/>
            <a:ext cx="4461452" cy="1383144"/>
            <a:chOff x="2762250" y="3876965"/>
            <a:chExt cx="4461452" cy="1383144"/>
          </a:xfrm>
        </p:grpSpPr>
        <p:sp>
          <p:nvSpPr>
            <p:cNvPr id="15" name="Rechthoek: afgeronde hoeken 14">
              <a:extLst>
                <a:ext uri="{FF2B5EF4-FFF2-40B4-BE49-F238E27FC236}">
                  <a16:creationId xmlns:a16="http://schemas.microsoft.com/office/drawing/2014/main" id="{242135D9-2485-493A-B0ED-60B3E99EE499}"/>
                </a:ext>
              </a:extLst>
            </p:cNvPr>
            <p:cNvSpPr/>
            <p:nvPr/>
          </p:nvSpPr>
          <p:spPr>
            <a:xfrm>
              <a:off x="3455266" y="4585854"/>
              <a:ext cx="3768436" cy="674255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secundaire liquiditeitenmassa</a:t>
              </a:r>
              <a:br>
                <a:rPr kumimoji="0" lang="nl-NL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nl-NL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(bijna geld)</a:t>
              </a:r>
            </a:p>
          </p:txBody>
        </p:sp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113692A1-4CC4-4183-B520-F1EEBFD6ECA6}"/>
                </a:ext>
              </a:extLst>
            </p:cNvPr>
            <p:cNvCxnSpPr>
              <a:stCxn id="14" idx="3"/>
              <a:endCxn id="15" idx="1"/>
            </p:cNvCxnSpPr>
            <p:nvPr/>
          </p:nvCxnSpPr>
          <p:spPr>
            <a:xfrm>
              <a:off x="2762250" y="3876965"/>
              <a:ext cx="693016" cy="1046017"/>
            </a:xfrm>
            <a:prstGeom prst="line">
              <a:avLst/>
            </a:prstGeom>
            <a:ln w="28575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ep 35">
            <a:extLst>
              <a:ext uri="{FF2B5EF4-FFF2-40B4-BE49-F238E27FC236}">
                <a16:creationId xmlns:a16="http://schemas.microsoft.com/office/drawing/2014/main" id="{CE04B8C6-FF24-472B-AF1F-19E0926967DA}"/>
              </a:ext>
            </a:extLst>
          </p:cNvPr>
          <p:cNvGrpSpPr/>
          <p:nvPr/>
        </p:nvGrpSpPr>
        <p:grpSpPr>
          <a:xfrm>
            <a:off x="2762250" y="2316536"/>
            <a:ext cx="7134225" cy="1560429"/>
            <a:chOff x="2762250" y="2316536"/>
            <a:chExt cx="7134225" cy="1560429"/>
          </a:xfrm>
        </p:grpSpPr>
        <p:sp>
          <p:nvSpPr>
            <p:cNvPr id="16" name="Rechthoek: afgeronde hoeken 15">
              <a:extLst>
                <a:ext uri="{FF2B5EF4-FFF2-40B4-BE49-F238E27FC236}">
                  <a16:creationId xmlns:a16="http://schemas.microsoft.com/office/drawing/2014/main" id="{23586429-1726-4EA6-A430-907CD1077AC3}"/>
                </a:ext>
              </a:extLst>
            </p:cNvPr>
            <p:cNvSpPr/>
            <p:nvPr/>
          </p:nvSpPr>
          <p:spPr>
            <a:xfrm>
              <a:off x="3459885" y="2493819"/>
              <a:ext cx="3768436" cy="674255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primaire liquiditeitenmassa =</a:t>
              </a:r>
              <a:br>
                <a:rPr kumimoji="0" lang="nl-NL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nl-NL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maatschappelijke geldhoeveelheid (M1)</a:t>
              </a:r>
            </a:p>
          </p:txBody>
        </p:sp>
        <p:sp>
          <p:nvSpPr>
            <p:cNvPr id="17" name="Rechthoek: afgeronde hoeken 16">
              <a:extLst>
                <a:ext uri="{FF2B5EF4-FFF2-40B4-BE49-F238E27FC236}">
                  <a16:creationId xmlns:a16="http://schemas.microsoft.com/office/drawing/2014/main" id="{07D7706F-7B78-4CE8-AE01-10DC329D9D24}"/>
                </a:ext>
              </a:extLst>
            </p:cNvPr>
            <p:cNvSpPr/>
            <p:nvPr/>
          </p:nvSpPr>
          <p:spPr>
            <a:xfrm>
              <a:off x="7836766" y="2316536"/>
              <a:ext cx="2059709" cy="366836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chartaal geld</a:t>
              </a:r>
            </a:p>
          </p:txBody>
        </p:sp>
        <p:sp>
          <p:nvSpPr>
            <p:cNvPr id="18" name="Rechthoek: afgeronde hoeken 17">
              <a:extLst>
                <a:ext uri="{FF2B5EF4-FFF2-40B4-BE49-F238E27FC236}">
                  <a16:creationId xmlns:a16="http://schemas.microsoft.com/office/drawing/2014/main" id="{CA705965-FEEB-44C5-AC5E-A3D5C0C952D2}"/>
                </a:ext>
              </a:extLst>
            </p:cNvPr>
            <p:cNvSpPr/>
            <p:nvPr/>
          </p:nvSpPr>
          <p:spPr>
            <a:xfrm>
              <a:off x="7836766" y="2985209"/>
              <a:ext cx="2059709" cy="366836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giraal geld</a:t>
              </a:r>
            </a:p>
          </p:txBody>
        </p:sp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70DCEC8F-CFDB-48F0-B830-BF7CA675566A}"/>
                </a:ext>
              </a:extLst>
            </p:cNvPr>
            <p:cNvCxnSpPr>
              <a:stCxn id="14" idx="3"/>
              <a:endCxn id="16" idx="1"/>
            </p:cNvCxnSpPr>
            <p:nvPr/>
          </p:nvCxnSpPr>
          <p:spPr>
            <a:xfrm flipV="1">
              <a:off x="2762250" y="2830947"/>
              <a:ext cx="697635" cy="1046018"/>
            </a:xfrm>
            <a:prstGeom prst="line">
              <a:avLst/>
            </a:prstGeom>
            <a:ln w="28575">
              <a:solidFill>
                <a:srgbClr val="7189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chte verbindingslijn 26">
              <a:extLst>
                <a:ext uri="{FF2B5EF4-FFF2-40B4-BE49-F238E27FC236}">
                  <a16:creationId xmlns:a16="http://schemas.microsoft.com/office/drawing/2014/main" id="{8618D14D-F9CC-48B5-A7C4-DE2227CE7325}"/>
                </a:ext>
              </a:extLst>
            </p:cNvPr>
            <p:cNvCxnSpPr>
              <a:stCxn id="16" idx="3"/>
              <a:endCxn id="17" idx="1"/>
            </p:cNvCxnSpPr>
            <p:nvPr/>
          </p:nvCxnSpPr>
          <p:spPr>
            <a:xfrm flipV="1">
              <a:off x="7228321" y="2499954"/>
              <a:ext cx="608445" cy="330993"/>
            </a:xfrm>
            <a:prstGeom prst="line">
              <a:avLst/>
            </a:prstGeom>
            <a:ln w="28575">
              <a:solidFill>
                <a:srgbClr val="7189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chte verbindingslijn 28">
              <a:extLst>
                <a:ext uri="{FF2B5EF4-FFF2-40B4-BE49-F238E27FC236}">
                  <a16:creationId xmlns:a16="http://schemas.microsoft.com/office/drawing/2014/main" id="{60B6FB4B-CED8-47A4-9316-85DA29D33D41}"/>
                </a:ext>
              </a:extLst>
            </p:cNvPr>
            <p:cNvCxnSpPr>
              <a:stCxn id="16" idx="3"/>
              <a:endCxn id="18" idx="1"/>
            </p:cNvCxnSpPr>
            <p:nvPr/>
          </p:nvCxnSpPr>
          <p:spPr>
            <a:xfrm>
              <a:off x="7228321" y="2830947"/>
              <a:ext cx="608445" cy="337680"/>
            </a:xfrm>
            <a:prstGeom prst="line">
              <a:avLst/>
            </a:prstGeom>
            <a:ln w="28575">
              <a:solidFill>
                <a:srgbClr val="7189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ep 37">
            <a:extLst>
              <a:ext uri="{FF2B5EF4-FFF2-40B4-BE49-F238E27FC236}">
                <a16:creationId xmlns:a16="http://schemas.microsoft.com/office/drawing/2014/main" id="{0C7A1FF0-62F5-4C1D-BB7D-0B8396C1B1F4}"/>
              </a:ext>
            </a:extLst>
          </p:cNvPr>
          <p:cNvGrpSpPr/>
          <p:nvPr/>
        </p:nvGrpSpPr>
        <p:grpSpPr>
          <a:xfrm>
            <a:off x="7223702" y="4105251"/>
            <a:ext cx="2672773" cy="1636460"/>
            <a:chOff x="7223702" y="4105251"/>
            <a:chExt cx="2672773" cy="1636460"/>
          </a:xfrm>
        </p:grpSpPr>
        <p:sp>
          <p:nvSpPr>
            <p:cNvPr id="19" name="Rechthoek: afgeronde hoeken 18">
              <a:extLst>
                <a:ext uri="{FF2B5EF4-FFF2-40B4-BE49-F238E27FC236}">
                  <a16:creationId xmlns:a16="http://schemas.microsoft.com/office/drawing/2014/main" id="{132C47FA-2755-49D0-9AF3-4D078064BF96}"/>
                </a:ext>
              </a:extLst>
            </p:cNvPr>
            <p:cNvSpPr/>
            <p:nvPr/>
          </p:nvSpPr>
          <p:spPr>
            <a:xfrm>
              <a:off x="7836766" y="4105251"/>
              <a:ext cx="2059709" cy="366836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kort spaargeld</a:t>
              </a:r>
            </a:p>
          </p:txBody>
        </p:sp>
        <p:sp>
          <p:nvSpPr>
            <p:cNvPr id="20" name="Rechthoek: afgeronde hoeken 19">
              <a:extLst>
                <a:ext uri="{FF2B5EF4-FFF2-40B4-BE49-F238E27FC236}">
                  <a16:creationId xmlns:a16="http://schemas.microsoft.com/office/drawing/2014/main" id="{F3053AE9-20A3-45FD-B8D3-CC93A1638048}"/>
                </a:ext>
              </a:extLst>
            </p:cNvPr>
            <p:cNvSpPr/>
            <p:nvPr/>
          </p:nvSpPr>
          <p:spPr>
            <a:xfrm>
              <a:off x="7836766" y="5374875"/>
              <a:ext cx="2059709" cy="366836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valutategoeden</a:t>
              </a:r>
            </a:p>
          </p:txBody>
        </p:sp>
        <p:sp>
          <p:nvSpPr>
            <p:cNvPr id="21" name="Rechthoek: afgeronde hoeken 20">
              <a:extLst>
                <a:ext uri="{FF2B5EF4-FFF2-40B4-BE49-F238E27FC236}">
                  <a16:creationId xmlns:a16="http://schemas.microsoft.com/office/drawing/2014/main" id="{35C7BB69-CBA4-4013-9EB5-BB16706337EB}"/>
                </a:ext>
              </a:extLst>
            </p:cNvPr>
            <p:cNvSpPr/>
            <p:nvPr/>
          </p:nvSpPr>
          <p:spPr>
            <a:xfrm>
              <a:off x="7836764" y="4664362"/>
              <a:ext cx="2059709" cy="517237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overige kortlopende deposito’s</a:t>
              </a:r>
            </a:p>
          </p:txBody>
        </p:sp>
        <p:cxnSp>
          <p:nvCxnSpPr>
            <p:cNvPr id="31" name="Rechte verbindingslijn 30">
              <a:extLst>
                <a:ext uri="{FF2B5EF4-FFF2-40B4-BE49-F238E27FC236}">
                  <a16:creationId xmlns:a16="http://schemas.microsoft.com/office/drawing/2014/main" id="{E52BEBF8-15FE-4779-A278-5AACA5CF2C8A}"/>
                </a:ext>
              </a:extLst>
            </p:cNvPr>
            <p:cNvCxnSpPr>
              <a:stCxn id="15" idx="3"/>
              <a:endCxn id="19" idx="1"/>
            </p:cNvCxnSpPr>
            <p:nvPr/>
          </p:nvCxnSpPr>
          <p:spPr>
            <a:xfrm flipV="1">
              <a:off x="7223702" y="4288669"/>
              <a:ext cx="613064" cy="634313"/>
            </a:xfrm>
            <a:prstGeom prst="line">
              <a:avLst/>
            </a:prstGeom>
            <a:ln w="28575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chte verbindingslijn 32">
              <a:extLst>
                <a:ext uri="{FF2B5EF4-FFF2-40B4-BE49-F238E27FC236}">
                  <a16:creationId xmlns:a16="http://schemas.microsoft.com/office/drawing/2014/main" id="{2843BA38-99C7-4813-9A78-BB88185F0D30}"/>
                </a:ext>
              </a:extLst>
            </p:cNvPr>
            <p:cNvCxnSpPr>
              <a:stCxn id="15" idx="3"/>
              <a:endCxn id="21" idx="1"/>
            </p:cNvCxnSpPr>
            <p:nvPr/>
          </p:nvCxnSpPr>
          <p:spPr>
            <a:xfrm flipV="1">
              <a:off x="7223702" y="4922981"/>
              <a:ext cx="613062" cy="1"/>
            </a:xfrm>
            <a:prstGeom prst="line">
              <a:avLst/>
            </a:prstGeom>
            <a:ln w="28575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chte verbindingslijn 34">
              <a:extLst>
                <a:ext uri="{FF2B5EF4-FFF2-40B4-BE49-F238E27FC236}">
                  <a16:creationId xmlns:a16="http://schemas.microsoft.com/office/drawing/2014/main" id="{E20988B8-C334-4F12-951D-4424849F2D86}"/>
                </a:ext>
              </a:extLst>
            </p:cNvPr>
            <p:cNvCxnSpPr>
              <a:stCxn id="15" idx="3"/>
              <a:endCxn id="20" idx="1"/>
            </p:cNvCxnSpPr>
            <p:nvPr/>
          </p:nvCxnSpPr>
          <p:spPr>
            <a:xfrm>
              <a:off x="7223702" y="4922982"/>
              <a:ext cx="613064" cy="635311"/>
            </a:xfrm>
            <a:prstGeom prst="line">
              <a:avLst/>
            </a:prstGeom>
            <a:ln w="28575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kstvak 39">
            <a:extLst>
              <a:ext uri="{FF2B5EF4-FFF2-40B4-BE49-F238E27FC236}">
                <a16:creationId xmlns:a16="http://schemas.microsoft.com/office/drawing/2014/main" id="{128EA357-C993-4777-A009-D90D0B153E0E}"/>
              </a:ext>
            </a:extLst>
          </p:cNvPr>
          <p:cNvSpPr txBox="1"/>
          <p:nvPr/>
        </p:nvSpPr>
        <p:spPr>
          <a:xfrm>
            <a:off x="3874980" y="3689927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/>
              <a:t>snel en zonder veel kosten</a:t>
            </a:r>
          </a:p>
        </p:txBody>
      </p:sp>
    </p:spTree>
    <p:extLst>
      <p:ext uri="{BB962C8B-B14F-4D97-AF65-F5344CB8AC3E}">
        <p14:creationId xmlns:p14="http://schemas.microsoft.com/office/powerpoint/2010/main" val="339426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4" grpId="0" animBg="1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077E73-DCB3-45EF-AF4F-8BE5860A7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Geldschepping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B2707B-D9AF-475F-8B01-CD42337E0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8651240" cy="4682502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2600325" algn="l"/>
              </a:tabLst>
            </a:pPr>
            <a:r>
              <a:rPr lang="nl-NL" dirty="0"/>
              <a:t>Bronnen van geldschepping:</a:t>
            </a:r>
          </a:p>
          <a:p>
            <a:pPr marL="530225" lvl="1" indent="-342900">
              <a:spcBef>
                <a:spcPts val="1800"/>
              </a:spcBef>
              <a:buFont typeface="+mj-lt"/>
              <a:buAutoNum type="arabicPeriod"/>
              <a:tabLst>
                <a:tab pos="2600325" algn="l"/>
              </a:tabLst>
            </a:pPr>
            <a:r>
              <a:rPr lang="nl-NL" b="1" dirty="0"/>
              <a:t>Transformatie</a:t>
            </a:r>
            <a:br>
              <a:rPr lang="nl-NL" dirty="0"/>
            </a:br>
            <a:r>
              <a:rPr lang="nl-NL" dirty="0"/>
              <a:t>omzetten van “bijna geld” in M, zoals spaargeld of vreemde valuta</a:t>
            </a:r>
            <a:br>
              <a:rPr lang="nl-NL" dirty="0"/>
            </a:br>
            <a:r>
              <a:rPr lang="nl-NL" sz="2000" dirty="0"/>
              <a:t>(dus ook betaling uit buitenland voor onze export)</a:t>
            </a:r>
          </a:p>
          <a:p>
            <a:pPr marL="530225" lvl="1" indent="-342900">
              <a:spcBef>
                <a:spcPts val="1800"/>
              </a:spcBef>
              <a:buFont typeface="+mj-lt"/>
              <a:buAutoNum type="arabicPeriod"/>
              <a:tabLst>
                <a:tab pos="2600325" algn="l"/>
              </a:tabLst>
            </a:pPr>
            <a:r>
              <a:rPr lang="nl-NL" b="1" dirty="0"/>
              <a:t>Wederzijdse schuldaanvaarding</a:t>
            </a:r>
            <a:br>
              <a:rPr lang="nl-NL" dirty="0"/>
            </a:br>
            <a:r>
              <a:rPr lang="nl-NL" dirty="0"/>
              <a:t>girale kredietverlening door algemene banken</a:t>
            </a:r>
          </a:p>
          <a:p>
            <a:pPr marL="530225" lvl="1" indent="-342900">
              <a:buFont typeface="+mj-lt"/>
              <a:buAutoNum type="arabicPeriod"/>
              <a:tabLst>
                <a:tab pos="2600325" algn="l"/>
              </a:tabLst>
            </a:pPr>
            <a:endParaRPr lang="nl-NL" dirty="0"/>
          </a:p>
          <a:p>
            <a:pPr marL="530225" lvl="1" indent="-342900">
              <a:buFont typeface="+mj-lt"/>
              <a:buAutoNum type="arabicPeriod"/>
              <a:tabLst>
                <a:tab pos="2600325" algn="l"/>
              </a:tabLst>
            </a:pPr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53FE5541-435B-4413-A8F0-ED3D44184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272" y="1817999"/>
            <a:ext cx="2741128" cy="2725191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4B331206-2594-49A7-8334-FF85385531EF}"/>
              </a:ext>
            </a:extLst>
          </p:cNvPr>
          <p:cNvSpPr txBox="1"/>
          <p:nvPr/>
        </p:nvSpPr>
        <p:spPr>
          <a:xfrm>
            <a:off x="355600" y="1260330"/>
            <a:ext cx="98125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6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stijging van de maatschappelijke geldhoeveelheid</a:t>
            </a:r>
          </a:p>
        </p:txBody>
      </p:sp>
    </p:spTree>
    <p:extLst>
      <p:ext uri="{BB962C8B-B14F-4D97-AF65-F5344CB8AC3E}">
        <p14:creationId xmlns:p14="http://schemas.microsoft.com/office/powerpoint/2010/main" val="46861811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Transformatie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nl-NL" b="1" i="1" dirty="0"/>
              <a:t>Secundaire liquiditeiten </a:t>
            </a:r>
            <a:r>
              <a:rPr lang="nl-NL" dirty="0"/>
              <a:t>= </a:t>
            </a:r>
            <a:br>
              <a:rPr lang="nl-NL" dirty="0"/>
            </a:br>
            <a:r>
              <a:rPr lang="nl-NL" dirty="0"/>
              <a:t>vorderingen van het publiek op geldscheppende instellingen die direct zonder veel kosten in geld kunnen worden omgezet.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/>
          </a:p>
          <a:p>
            <a:pPr marL="0" indent="0">
              <a:lnSpc>
                <a:spcPct val="90000"/>
              </a:lnSpc>
              <a:buNone/>
            </a:pPr>
            <a:r>
              <a:rPr lang="nl-NL" dirty="0"/>
              <a:t>Vooral spaar- en valutategoeden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/>
          </a:p>
          <a:p>
            <a:pPr marL="0" indent="0">
              <a:lnSpc>
                <a:spcPct val="90000"/>
              </a:lnSpc>
              <a:buNone/>
            </a:pPr>
            <a:r>
              <a:rPr lang="nl-NL" dirty="0"/>
              <a:t>Grote hoeveelheden ‘bijna’-geld die via transformatie snel de reële economie kunnen beïnvloeden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10" y="5114589"/>
            <a:ext cx="1175306" cy="1065030"/>
          </a:xfrm>
          <a:prstGeom prst="rect">
            <a:avLst/>
          </a:prstGeom>
        </p:spPr>
      </p:pic>
      <p:sp>
        <p:nvSpPr>
          <p:cNvPr id="5" name="Pijl-rechts 4"/>
          <p:cNvSpPr/>
          <p:nvPr/>
        </p:nvSpPr>
        <p:spPr>
          <a:xfrm>
            <a:off x="5933484" y="5468718"/>
            <a:ext cx="490562" cy="356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414" y="4871469"/>
            <a:ext cx="1970053" cy="1551270"/>
          </a:xfrm>
          <a:prstGeom prst="rect">
            <a:avLst/>
          </a:prstGeom>
        </p:spPr>
      </p:pic>
      <p:sp>
        <p:nvSpPr>
          <p:cNvPr id="7" name="Pijl-rechts 6"/>
          <p:cNvSpPr/>
          <p:nvPr/>
        </p:nvSpPr>
        <p:spPr>
          <a:xfrm>
            <a:off x="8734835" y="5468718"/>
            <a:ext cx="490562" cy="356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762" y="5174767"/>
            <a:ext cx="2028830" cy="944674"/>
          </a:xfrm>
          <a:prstGeom prst="rect">
            <a:avLst/>
          </a:prstGeom>
        </p:spPr>
      </p:pic>
      <p:sp>
        <p:nvSpPr>
          <p:cNvPr id="9" name="Pijl-rechts 8"/>
          <p:cNvSpPr/>
          <p:nvPr/>
        </p:nvSpPr>
        <p:spPr>
          <a:xfrm>
            <a:off x="2563499" y="5468718"/>
            <a:ext cx="1853943" cy="356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transformatie</a:t>
            </a:r>
            <a:endParaRPr lang="nl-NL" dirty="0"/>
          </a:p>
        </p:txBody>
      </p:sp>
      <p:grpSp>
        <p:nvGrpSpPr>
          <p:cNvPr id="11" name="Groep 10"/>
          <p:cNvGrpSpPr/>
          <p:nvPr/>
        </p:nvGrpSpPr>
        <p:grpSpPr>
          <a:xfrm>
            <a:off x="416123" y="4658600"/>
            <a:ext cx="1977008" cy="1977008"/>
            <a:chOff x="416123" y="4629735"/>
            <a:chExt cx="1977008" cy="1977008"/>
          </a:xfrm>
        </p:grpSpPr>
        <p:pic>
          <p:nvPicPr>
            <p:cNvPr id="3" name="Afbeelding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23" y="4629735"/>
              <a:ext cx="1977008" cy="1977008"/>
            </a:xfrm>
            <a:prstGeom prst="rect">
              <a:avLst/>
            </a:prstGeom>
          </p:spPr>
        </p:pic>
        <p:sp>
          <p:nvSpPr>
            <p:cNvPr id="10" name="Tekstvak 9"/>
            <p:cNvSpPr txBox="1"/>
            <p:nvPr/>
          </p:nvSpPr>
          <p:spPr>
            <a:xfrm>
              <a:off x="783836" y="6203075"/>
              <a:ext cx="10839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dirty="0">
                  <a:solidFill>
                    <a:schemeClr val="bg1"/>
                  </a:solidFill>
                </a:rPr>
                <a:t>spaargeld</a:t>
              </a:r>
              <a:endParaRPr lang="nl-NL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116538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Economielokaal havo NIEU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onomielokaal havo NIEUW" id="{BC86907D-6D5F-4331-A36F-369DB893B0A6}" vid="{85079D17-8F8E-4DBB-A8FD-8C0B6DFCFE62}"/>
    </a:ext>
  </a:extLst>
</a:theme>
</file>

<file path=ppt/theme/theme2.xml><?xml version="1.0" encoding="utf-8"?>
<a:theme xmlns:a="http://schemas.openxmlformats.org/drawingml/2006/main" name="Economielokaal vwoNieu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onomielokaal vwoNieuw" id="{95400103-E561-4ECD-B78E-9A1AABC029E1}" vid="{02C3641D-080C-42AC-9B80-3561C89A637E}"/>
    </a:ext>
  </a:extLst>
</a:theme>
</file>

<file path=ppt/theme/theme3.xml><?xml version="1.0" encoding="utf-8"?>
<a:theme xmlns:a="http://schemas.openxmlformats.org/drawingml/2006/main" name="economielokaal vwoNieu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onomielokaal vwoNieuw" id="{D4AFCC71-72D7-4A45-9663-88026982DAA2}" vid="{11AAD77F-2A62-4635-88FF-CBAD4EFACCC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Economielokaal havo NIEUW</Template>
  <TotalTime>8</TotalTime>
  <Words>1352</Words>
  <Application>Microsoft Office PowerPoint</Application>
  <PresentationFormat>Breedbeeld</PresentationFormat>
  <Paragraphs>274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3</vt:i4>
      </vt:variant>
      <vt:variant>
        <vt:lpstr>Diatitels</vt:lpstr>
      </vt:variant>
      <vt:variant>
        <vt:i4>20</vt:i4>
      </vt:variant>
    </vt:vector>
  </HeadingPairs>
  <TitlesOfParts>
    <vt:vector size="25" baseType="lpstr">
      <vt:lpstr>Arial</vt:lpstr>
      <vt:lpstr>Calibri</vt:lpstr>
      <vt:lpstr>Economielokaal havo NIEUW</vt:lpstr>
      <vt:lpstr>Economielokaal vwoNieuw</vt:lpstr>
      <vt:lpstr>economielokaal vwoNieuw</vt:lpstr>
      <vt:lpstr>Monetair beleid</vt:lpstr>
      <vt:lpstr>PowerPoint-presentatie</vt:lpstr>
      <vt:lpstr>Soorten geld</vt:lpstr>
      <vt:lpstr>Maatschappelijke geldhoeveelheid alle chartale en girale geld in handen van het publiek</vt:lpstr>
      <vt:lpstr>Maatschappelijke geldhoeveelheid</vt:lpstr>
      <vt:lpstr>Verkeersvergelijking van Fisher</vt:lpstr>
      <vt:lpstr>Geldhoeveelheidsbegrippen</vt:lpstr>
      <vt:lpstr>Geldschepping</vt:lpstr>
      <vt:lpstr>Transformatie</vt:lpstr>
      <vt:lpstr>Geldschepping door kredietverlening</vt:lpstr>
      <vt:lpstr>Girale geldschepping</vt:lpstr>
      <vt:lpstr>Monetair beleid</vt:lpstr>
      <vt:lpstr>Inflatiebewaking: ECB</vt:lpstr>
      <vt:lpstr>Vermogensmarkt: de rente</vt:lpstr>
      <vt:lpstr>Werking</vt:lpstr>
      <vt:lpstr>Deflatie voorkomen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Monetair beleid</dc:title>
  <dc:creator>Paul Bloemers</dc:creator>
  <cp:lastModifiedBy>Paul Bloemers</cp:lastModifiedBy>
  <cp:revision>1</cp:revision>
  <dcterms:created xsi:type="dcterms:W3CDTF">2022-02-01T09:22:41Z</dcterms:created>
  <dcterms:modified xsi:type="dcterms:W3CDTF">2022-02-01T09:31:18Z</dcterms:modified>
</cp:coreProperties>
</file>